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8.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9.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0.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omments/modernComment_7FFE5F78_A7F045E9.xml" ContentType="application/vnd.ms-powerpoint.comment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omments/modernComment_7FFE5F7E_C66A205D.xml" ContentType="application/vnd.ms-powerpoint.comments+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5.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3"/>
  </p:notesMasterIdLst>
  <p:sldIdLst>
    <p:sldId id="2147377053" r:id="rId5"/>
    <p:sldId id="2147376978" r:id="rId6"/>
    <p:sldId id="2147376977" r:id="rId7"/>
    <p:sldId id="2147377014" r:id="rId8"/>
    <p:sldId id="2147377023" r:id="rId9"/>
    <p:sldId id="2147377056" r:id="rId10"/>
    <p:sldId id="2147377060" r:id="rId11"/>
    <p:sldId id="2147377006" r:id="rId12"/>
    <p:sldId id="2147377008" r:id="rId13"/>
    <p:sldId id="2147377011" r:id="rId14"/>
    <p:sldId id="2147377061" r:id="rId15"/>
    <p:sldId id="2147377059" r:id="rId16"/>
    <p:sldId id="2147377016" r:id="rId17"/>
    <p:sldId id="2147377062" r:id="rId18"/>
    <p:sldId id="2147377024" r:id="rId19"/>
    <p:sldId id="2147377022" r:id="rId20"/>
    <p:sldId id="2147376989" r:id="rId21"/>
    <p:sldId id="2147376988"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D933B4C-58F4-4AD3-BBBD-24AF3476109C}">
          <p14:sldIdLst>
            <p14:sldId id="2147377053"/>
            <p14:sldId id="2147376978"/>
            <p14:sldId id="2147376977"/>
            <p14:sldId id="2147377014"/>
            <p14:sldId id="2147377023"/>
            <p14:sldId id="2147377056"/>
            <p14:sldId id="2147377060"/>
            <p14:sldId id="2147377006"/>
            <p14:sldId id="2147377008"/>
            <p14:sldId id="2147377011"/>
            <p14:sldId id="2147377061"/>
            <p14:sldId id="2147377059"/>
            <p14:sldId id="2147377016"/>
            <p14:sldId id="2147377062"/>
            <p14:sldId id="2147377024"/>
            <p14:sldId id="2147377022"/>
          </p14:sldIdLst>
        </p14:section>
        <p14:section name="Recent Industry Resources" id="{E5936EA9-DCFB-47A6-9A61-B0A9983A362D}">
          <p14:sldIdLst>
            <p14:sldId id="2147376989"/>
            <p14:sldId id="2147376988"/>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6619C05-216D-7917-2ABA-5F49D89BF5D9}" name="Donna Libretti Cooke" initials="DL" userId="19dbd99e9e48733c" providerId="Windows Live"/>
  <p188:author id="{B0AEC309-4166-2AF7-FD78-D21B00CC9257}" name="Carie Pierce" initials="CP" userId="S::Carie.Pierce@diaglobal.org::9f193f77-febc-428e-b87c-c982a0f84108" providerId="AD"/>
  <p188:author id="{F15B54A3-6F6E-73B4-B3D5-5FFAA2AA5F88}" name="Katie Hill" initials="KH" userId="S::katie.hill@diaglobal.org::958c5e3e-e071-4e72-ba5b-888dcd6a7aa8"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EE4A864-176F-41CB-B0EC-203F1155581A}" v="15" dt="2024-08-26T23:06:31.874"/>
  </p1510:revLst>
</p1510:revInfo>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31" autoAdjust="0"/>
    <p:restoredTop sz="83293" autoAdjust="0"/>
  </p:normalViewPr>
  <p:slideViewPr>
    <p:cSldViewPr snapToGrid="0">
      <p:cViewPr varScale="1">
        <p:scale>
          <a:sx n="52" d="100"/>
          <a:sy n="52" d="100"/>
        </p:scale>
        <p:origin x="1196"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comments/modernComment_7FFE5F78_A7F045E9.xml><?xml version="1.0" encoding="utf-8"?>
<p188:cmLst xmlns:a="http://schemas.openxmlformats.org/drawingml/2006/main" xmlns:r="http://schemas.openxmlformats.org/officeDocument/2006/relationships" xmlns:p188="http://schemas.microsoft.com/office/powerpoint/2018/8/main">
  <p188:cm id="{2FBD8FDB-CCAA-43D0-A3B0-877DD47D2CB9}" authorId="{B0AEC309-4166-2AF7-FD78-D21B00CC9257}" created="2024-08-23T21:14:09.354">
    <ac:deMkLst xmlns:ac="http://schemas.microsoft.com/office/drawing/2013/main/command">
      <pc:docMk xmlns:pc="http://schemas.microsoft.com/office/powerpoint/2013/main/command"/>
      <pc:sldMk xmlns:pc="http://schemas.microsoft.com/office/powerpoint/2013/main/command" cId="2817541609" sldId="2147377016"/>
      <ac:spMk id="3" creationId="{FF42188F-AC6F-0688-9E19-AD28BD64BEA8}"/>
    </ac:deMkLst>
    <p188:replyLst>
      <p188:reply id="{075CEB79-5F23-43E6-AFED-7F776CF5B554}" authorId="{96619C05-216D-7917-2ABA-5F49D89BF5D9}" created="2024-08-26T14:33:20.412">
        <p188:txBody>
          <a:bodyPr/>
          <a:lstStyle/>
          <a:p>
            <a:r>
              <a:rPr lang="en-US"/>
              <a:t>I thought you and @Archana mentioned removing this?</a:t>
            </a:r>
          </a:p>
        </p188:txBody>
      </p188:reply>
      <p188:reply id="{7A32E7ED-C826-4053-BA61-28E055F6C8FE}" authorId="{B0AEC309-4166-2AF7-FD78-D21B00CC9257}" created="2024-08-26T15:57:21.420">
        <p188:txBody>
          <a:bodyPr/>
          <a:lstStyle/>
          <a:p>
            <a:r>
              <a:rPr lang="en-US"/>
              <a:t>Yes, wondering why it is still visible, let’s remove?</a:t>
            </a:r>
          </a:p>
        </p188:txBody>
      </p188:reply>
    </p188:replyLst>
    <p188:txBody>
      <a:bodyPr/>
      <a:lstStyle/>
      <a:p>
        <a:r>
          <a:rPr lang="en-US"/>
          <a:t>Do you want to remove this one or is there a reason it’s there?</a:t>
        </a:r>
      </a:p>
    </p188:txBody>
  </p188:cm>
</p188:cmLst>
</file>

<file path=ppt/comments/modernComment_7FFE5F7E_C66A205D.xml><?xml version="1.0" encoding="utf-8"?>
<p188:cmLst xmlns:a="http://schemas.openxmlformats.org/drawingml/2006/main" xmlns:r="http://schemas.openxmlformats.org/officeDocument/2006/relationships" xmlns:p188="http://schemas.microsoft.com/office/powerpoint/2018/8/main">
  <p188:cm id="{05BAD6DA-3E84-46C5-9CB0-49B258FF6E96}" authorId="{B0AEC309-4166-2AF7-FD78-D21B00CC9257}" created="2024-08-23T21:18:40.740">
    <ac:deMkLst xmlns:ac="http://schemas.microsoft.com/office/drawing/2013/main/command">
      <pc:docMk xmlns:pc="http://schemas.microsoft.com/office/powerpoint/2013/main/command"/>
      <pc:sldMk xmlns:pc="http://schemas.microsoft.com/office/powerpoint/2013/main/command" cId="3328843869" sldId="2147377022"/>
      <ac:spMk id="2" creationId="{6B59E09A-2C4A-EE3D-7A4C-3374B46C1EFC}"/>
    </ac:deMkLst>
    <p188:txBody>
      <a:bodyPr/>
      <a:lstStyle/>
      <a:p>
        <a:r>
          <a:rPr lang="en-US"/>
          <a:t>Should we add a column of low hanging fruit?  Education regarding FDA/IRB perspectives and guidance on acceptable payment approaches to the appropriate teams?  Industry consensus on nomenclature?  Etc?</a:t>
        </a:r>
      </a:p>
    </p188:txBody>
  </p188:cm>
</p188:cmLst>
</file>

<file path=ppt/diagrams/_rels/data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svg"/><Relationship Id="rId1" Type="http://schemas.openxmlformats.org/officeDocument/2006/relationships/image" Target="../media/image21.png"/><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svg"/></Relationships>
</file>

<file path=ppt/diagrams/_rels/data11.xml.rels><?xml version="1.0" encoding="UTF-8" standalone="yes"?>
<Relationships xmlns="http://schemas.openxmlformats.org/package/2006/relationships"><Relationship Id="rId3" Type="http://schemas.openxmlformats.org/officeDocument/2006/relationships/hyperlink" Target="https://mrctcenter.org/wp-content/uploads/2024/05/Toward-a-National-Action-Plan-for-Achieving-Diversity-Clinical-Trials-240502_FINAL.pdf" TargetMode="External"/><Relationship Id="rId2" Type="http://schemas.openxmlformats.org/officeDocument/2006/relationships/hyperlink" Target="https://www.fightcancer.org/releases/new-bipartisan-legislation-would-make-it-easier-cancer-patients-participate-clinical-trials" TargetMode="External"/><Relationship Id="rId1" Type="http://schemas.openxmlformats.org/officeDocument/2006/relationships/hyperlink" Target="Harley%20Jacobsen%20Clinical%20Trial%20Participant%20Income%20Exemption%20Act" TargetMode="External"/><Relationship Id="rId4" Type="http://schemas.openxmlformats.org/officeDocument/2006/relationships/hyperlink" Target="https://d2zd6ny1q7rvh6.cloudfront.net/f6a21528-6935-423a-ab1a-dab8902b0620/1c1ef17908164cc7a8593deb5aa323ef?response-content-disposition=inline%3B%20filename%2A%3DUTF-8%27%27EquitableAccessToClinicalTrials_report.pdf&amp;response-content-type=application%2Fpdf&amp;Expires=1716984000&amp;Signature=dUJ84JZswl3ZUw17dtMOzOecWBBq3VxNGkA5O7p~QBcLTV~q08cRWjFbBtS0iXw5Adp4xiTlzJl0tDcSy7WmqiGrXndRgCiZU2sW9LRGp-S6cxyaVOA3c23DxPZ5vloxKv89kb~fw3fwfwLCz3HoyFf~CMyoSC9bapN0y3trRK~kWyz5hSBN5bxT5EZVihq9njGMbYjBsXxVx915rsswOtRqq-~KxG47hCy1SccbZKOwg676cMnAr0ays~jVDQj9MBuxwkf3ug8BF6Prt3ssQhGxgWz-Don6yrWrH2Md7ao6CbxOFBh-RcXrDEDdfBgevJQZTNegqhVECH0HZlO7mg__&amp;Key-Pair-Id=APKAI33AGAEAYCXFBDTA" TargetMode="External"/></Relationships>
</file>

<file path=ppt/diagrams/_rels/drawing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svg"/><Relationship Id="rId1" Type="http://schemas.openxmlformats.org/officeDocument/2006/relationships/image" Target="../media/image21.png"/><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svg"/></Relationships>
</file>

<file path=ppt/diagrams/_rels/drawing11.xml.rels><?xml version="1.0" encoding="UTF-8" standalone="yes"?>
<Relationships xmlns="http://schemas.openxmlformats.org/package/2006/relationships"><Relationship Id="rId3" Type="http://schemas.openxmlformats.org/officeDocument/2006/relationships/hyperlink" Target="https://mrctcenter.org/wp-content/uploads/2024/05/Toward-a-National-Action-Plan-for-Achieving-Diversity-Clinical-Trials-240502_FINAL.pdf" TargetMode="External"/><Relationship Id="rId2" Type="http://schemas.openxmlformats.org/officeDocument/2006/relationships/hyperlink" Target="https://www.fightcancer.org/releases/new-bipartisan-legislation-would-make-it-easier-cancer-patients-participate-clinical-trials" TargetMode="External"/><Relationship Id="rId1" Type="http://schemas.openxmlformats.org/officeDocument/2006/relationships/hyperlink" Target="Harley%20Jacobsen%20Clinical%20Trial%20Participant%20Income%20Exemption%20Act" TargetMode="External"/><Relationship Id="rId4" Type="http://schemas.openxmlformats.org/officeDocument/2006/relationships/hyperlink" Target="https://d2zd6ny1q7rvh6.cloudfront.net/f6a21528-6935-423a-ab1a-dab8902b0620/1c1ef17908164cc7a8593deb5aa323ef?response-content-disposition=inline%3B%20filename%2A%3DUTF-8%27%27EquitableAccessToClinicalTrials_report.pdf&amp;response-content-type=application%2Fpdf&amp;Expires=1716984000&amp;Signature=dUJ84JZswl3ZUw17dtMOzOecWBBq3VxNGkA5O7p~QBcLTV~q08cRWjFbBtS0iXw5Adp4xiTlzJl0tDcSy7WmqiGrXndRgCiZU2sW9LRGp-S6cxyaVOA3c23DxPZ5vloxKv89kb~fw3fwfwLCz3HoyFf~CMyoSC9bapN0y3trRK~kWyz5hSBN5bxT5EZVihq9njGMbYjBsXxVx915rsswOtRqq-~KxG47hCy1SccbZKOwg676cMnAr0ays~jVDQj9MBuxwkf3ug8BF6Prt3ssQhGxgWz-Don6yrWrH2Md7ao6CbxOFBh-RcXrDEDdfBgevJQZTNegqhVECH0HZlO7mg__&amp;Key-Pair-Id=APKAI33AGAEAYCXFBDTA" TargetMode="Externa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320B394-D03C-4E65-B171-DFC499351250}" type="doc">
      <dgm:prSet loTypeId="urn:microsoft.com/office/officeart/2008/layout/VerticalCurvedList" loCatId="list" qsTypeId="urn:microsoft.com/office/officeart/2005/8/quickstyle/simple1" qsCatId="simple" csTypeId="urn:microsoft.com/office/officeart/2005/8/colors/accent2_2" csCatId="accent2" phldr="1"/>
      <dgm:spPr/>
      <dgm:t>
        <a:bodyPr/>
        <a:lstStyle/>
        <a:p>
          <a:endParaRPr lang="en-US"/>
        </a:p>
      </dgm:t>
    </dgm:pt>
    <dgm:pt modelId="{7D40D8AD-DE8C-47EA-AD13-0C0D020B434A}">
      <dgm:prSet/>
      <dgm:spPr/>
      <dgm:t>
        <a:bodyPr/>
        <a:lstStyle/>
        <a:p>
          <a:pPr>
            <a:lnSpc>
              <a:spcPct val="100000"/>
            </a:lnSpc>
          </a:pPr>
          <a:r>
            <a:rPr lang="en-US" b="0" i="0" dirty="0"/>
            <a:t>Research Methodology &amp; Data Collection</a:t>
          </a:r>
          <a:endParaRPr lang="en-US" dirty="0"/>
        </a:p>
      </dgm:t>
    </dgm:pt>
    <dgm:pt modelId="{9D77F78F-7F9E-4657-B192-F52A01D8D36B}" type="parTrans" cxnId="{2486F6A9-B8AA-48EF-B1CF-B3BC48AAE792}">
      <dgm:prSet/>
      <dgm:spPr/>
      <dgm:t>
        <a:bodyPr/>
        <a:lstStyle/>
        <a:p>
          <a:endParaRPr lang="en-US"/>
        </a:p>
      </dgm:t>
    </dgm:pt>
    <dgm:pt modelId="{C1D3402F-775C-4CB9-9496-85159D388995}" type="sibTrans" cxnId="{2486F6A9-B8AA-48EF-B1CF-B3BC48AAE792}">
      <dgm:prSet/>
      <dgm:spPr/>
      <dgm:t>
        <a:bodyPr/>
        <a:lstStyle/>
        <a:p>
          <a:pPr>
            <a:lnSpc>
              <a:spcPct val="100000"/>
            </a:lnSpc>
          </a:pPr>
          <a:endParaRPr lang="en-US"/>
        </a:p>
      </dgm:t>
    </dgm:pt>
    <dgm:pt modelId="{72455E21-99A9-4F00-9EFE-4DADF4403543}">
      <dgm:prSet/>
      <dgm:spPr/>
      <dgm:t>
        <a:bodyPr/>
        <a:lstStyle/>
        <a:p>
          <a:pPr>
            <a:lnSpc>
              <a:spcPct val="100000"/>
            </a:lnSpc>
          </a:pPr>
          <a:r>
            <a:rPr lang="en-US" b="0" i="0" dirty="0"/>
            <a:t>Key Findings &amp; Landscape Analysis</a:t>
          </a:r>
          <a:endParaRPr lang="en-US" dirty="0"/>
        </a:p>
      </dgm:t>
    </dgm:pt>
    <dgm:pt modelId="{DAA9C2BD-87BB-403F-A8AC-25A736BEE4EC}" type="parTrans" cxnId="{3788CE7A-BF23-4E3B-8391-5B3AABBB04CC}">
      <dgm:prSet/>
      <dgm:spPr/>
      <dgm:t>
        <a:bodyPr/>
        <a:lstStyle/>
        <a:p>
          <a:endParaRPr lang="en-US"/>
        </a:p>
      </dgm:t>
    </dgm:pt>
    <dgm:pt modelId="{DCEFD473-F7D2-48EE-B604-00D120B92EAD}" type="sibTrans" cxnId="{3788CE7A-BF23-4E3B-8391-5B3AABBB04CC}">
      <dgm:prSet/>
      <dgm:spPr/>
      <dgm:t>
        <a:bodyPr/>
        <a:lstStyle/>
        <a:p>
          <a:pPr>
            <a:lnSpc>
              <a:spcPct val="100000"/>
            </a:lnSpc>
          </a:pPr>
          <a:endParaRPr lang="en-US"/>
        </a:p>
      </dgm:t>
    </dgm:pt>
    <dgm:pt modelId="{FF49C9A9-C630-4EE3-9E71-241DF176C004}">
      <dgm:prSet/>
      <dgm:spPr/>
      <dgm:t>
        <a:bodyPr/>
        <a:lstStyle/>
        <a:p>
          <a:pPr>
            <a:lnSpc>
              <a:spcPct val="100000"/>
            </a:lnSpc>
          </a:pPr>
          <a:r>
            <a:rPr lang="en-US" dirty="0"/>
            <a:t>SWOT</a:t>
          </a:r>
        </a:p>
      </dgm:t>
    </dgm:pt>
    <dgm:pt modelId="{60727F34-4FFD-4DEE-BA47-2C2ECABA8CC3}" type="parTrans" cxnId="{B70B45AD-A6AA-431F-86BF-EFD419AE2B2E}">
      <dgm:prSet/>
      <dgm:spPr/>
      <dgm:t>
        <a:bodyPr/>
        <a:lstStyle/>
        <a:p>
          <a:endParaRPr lang="en-US"/>
        </a:p>
      </dgm:t>
    </dgm:pt>
    <dgm:pt modelId="{CEE7521A-31F4-4079-997D-100803E974EB}" type="sibTrans" cxnId="{B70B45AD-A6AA-431F-86BF-EFD419AE2B2E}">
      <dgm:prSet/>
      <dgm:spPr/>
      <dgm:t>
        <a:bodyPr/>
        <a:lstStyle/>
        <a:p>
          <a:pPr>
            <a:lnSpc>
              <a:spcPct val="100000"/>
            </a:lnSpc>
          </a:pPr>
          <a:endParaRPr lang="en-US"/>
        </a:p>
      </dgm:t>
    </dgm:pt>
    <dgm:pt modelId="{A5BF0BC9-0FE6-467F-A1E9-0176619A8C01}">
      <dgm:prSet/>
      <dgm:spPr/>
      <dgm:t>
        <a:bodyPr/>
        <a:lstStyle/>
        <a:p>
          <a:pPr>
            <a:lnSpc>
              <a:spcPct val="100000"/>
            </a:lnSpc>
          </a:pPr>
          <a:r>
            <a:rPr lang="en-US" dirty="0"/>
            <a:t>Anecdotal Site Input &amp; Recent WCG Article </a:t>
          </a:r>
        </a:p>
      </dgm:t>
    </dgm:pt>
    <dgm:pt modelId="{BD24FBEA-1886-4070-97FC-BD184F231D05}" type="parTrans" cxnId="{4711EC95-D756-49C8-898D-F1C9F9066951}">
      <dgm:prSet/>
      <dgm:spPr/>
      <dgm:t>
        <a:bodyPr/>
        <a:lstStyle/>
        <a:p>
          <a:endParaRPr lang="en-US"/>
        </a:p>
      </dgm:t>
    </dgm:pt>
    <dgm:pt modelId="{3B06A8AF-B04A-4787-8C9B-D32C9E34880F}" type="sibTrans" cxnId="{4711EC95-D756-49C8-898D-F1C9F9066951}">
      <dgm:prSet/>
      <dgm:spPr/>
      <dgm:t>
        <a:bodyPr/>
        <a:lstStyle/>
        <a:p>
          <a:pPr>
            <a:lnSpc>
              <a:spcPct val="100000"/>
            </a:lnSpc>
          </a:pPr>
          <a:endParaRPr lang="en-US"/>
        </a:p>
      </dgm:t>
    </dgm:pt>
    <dgm:pt modelId="{E1927E6E-8F55-4BC6-A479-4215E2E85B79}">
      <dgm:prSet/>
      <dgm:spPr/>
      <dgm:t>
        <a:bodyPr/>
        <a:lstStyle/>
        <a:p>
          <a:pPr>
            <a:lnSpc>
              <a:spcPct val="100000"/>
            </a:lnSpc>
          </a:pPr>
          <a:r>
            <a:rPr lang="en-US" dirty="0"/>
            <a:t>Discussion &amp; Next Steps</a:t>
          </a:r>
        </a:p>
      </dgm:t>
    </dgm:pt>
    <dgm:pt modelId="{FAD1CD60-C826-4A60-8250-12BE9623DB2E}" type="parTrans" cxnId="{BC84A3BD-FD03-4BF4-A2EB-AFEEB4E3812C}">
      <dgm:prSet/>
      <dgm:spPr/>
      <dgm:t>
        <a:bodyPr/>
        <a:lstStyle/>
        <a:p>
          <a:endParaRPr lang="en-US"/>
        </a:p>
      </dgm:t>
    </dgm:pt>
    <dgm:pt modelId="{4265FC88-F66E-49A2-A141-CA9E33963A26}" type="sibTrans" cxnId="{BC84A3BD-FD03-4BF4-A2EB-AFEEB4E3812C}">
      <dgm:prSet/>
      <dgm:spPr/>
      <dgm:t>
        <a:bodyPr/>
        <a:lstStyle/>
        <a:p>
          <a:endParaRPr lang="en-US"/>
        </a:p>
      </dgm:t>
    </dgm:pt>
    <dgm:pt modelId="{29BC3957-1B08-4EF6-AAA8-55CE06CF6ECD}" type="pres">
      <dgm:prSet presAssocID="{8320B394-D03C-4E65-B171-DFC499351250}" presName="Name0" presStyleCnt="0">
        <dgm:presLayoutVars>
          <dgm:chMax val="7"/>
          <dgm:chPref val="7"/>
          <dgm:dir/>
        </dgm:presLayoutVars>
      </dgm:prSet>
      <dgm:spPr/>
    </dgm:pt>
    <dgm:pt modelId="{6BBF3B5B-9FED-420B-8E0A-8D7CDA11DF1C}" type="pres">
      <dgm:prSet presAssocID="{8320B394-D03C-4E65-B171-DFC499351250}" presName="Name1" presStyleCnt="0"/>
      <dgm:spPr/>
    </dgm:pt>
    <dgm:pt modelId="{19696B8D-0687-4DB2-812C-86F960B6F773}" type="pres">
      <dgm:prSet presAssocID="{8320B394-D03C-4E65-B171-DFC499351250}" presName="cycle" presStyleCnt="0"/>
      <dgm:spPr/>
    </dgm:pt>
    <dgm:pt modelId="{32AAB612-285B-48B4-9A1E-C27B9E268F87}" type="pres">
      <dgm:prSet presAssocID="{8320B394-D03C-4E65-B171-DFC499351250}" presName="srcNode" presStyleLbl="node1" presStyleIdx="0" presStyleCnt="5"/>
      <dgm:spPr/>
    </dgm:pt>
    <dgm:pt modelId="{954C38CE-9442-444B-AC46-47570F107936}" type="pres">
      <dgm:prSet presAssocID="{8320B394-D03C-4E65-B171-DFC499351250}" presName="conn" presStyleLbl="parChTrans1D2" presStyleIdx="0" presStyleCnt="1"/>
      <dgm:spPr/>
    </dgm:pt>
    <dgm:pt modelId="{C6F4B54B-A152-4B78-8C09-D6BEE4B6707A}" type="pres">
      <dgm:prSet presAssocID="{8320B394-D03C-4E65-B171-DFC499351250}" presName="extraNode" presStyleLbl="node1" presStyleIdx="0" presStyleCnt="5"/>
      <dgm:spPr/>
    </dgm:pt>
    <dgm:pt modelId="{0765BEA4-2C4B-4F6F-BE9B-F7F184FDBEEB}" type="pres">
      <dgm:prSet presAssocID="{8320B394-D03C-4E65-B171-DFC499351250}" presName="dstNode" presStyleLbl="node1" presStyleIdx="0" presStyleCnt="5"/>
      <dgm:spPr/>
    </dgm:pt>
    <dgm:pt modelId="{FC4B9A61-C518-4861-85A5-5D2DDA7D165C}" type="pres">
      <dgm:prSet presAssocID="{7D40D8AD-DE8C-47EA-AD13-0C0D020B434A}" presName="text_1" presStyleLbl="node1" presStyleIdx="0" presStyleCnt="5">
        <dgm:presLayoutVars>
          <dgm:bulletEnabled val="1"/>
        </dgm:presLayoutVars>
      </dgm:prSet>
      <dgm:spPr/>
    </dgm:pt>
    <dgm:pt modelId="{39BDA812-8C77-44D1-86BC-D733755D4743}" type="pres">
      <dgm:prSet presAssocID="{7D40D8AD-DE8C-47EA-AD13-0C0D020B434A}" presName="accent_1" presStyleCnt="0"/>
      <dgm:spPr/>
    </dgm:pt>
    <dgm:pt modelId="{EB1EF9E0-0500-49B4-9B33-0445E22D7136}" type="pres">
      <dgm:prSet presAssocID="{7D40D8AD-DE8C-47EA-AD13-0C0D020B434A}" presName="accentRepeatNode" presStyleLbl="solidFgAcc1" presStyleIdx="0" presStyleCnt="5"/>
      <dgm:spPr/>
    </dgm:pt>
    <dgm:pt modelId="{6D5BB1D0-2115-4542-9AF1-3F43256BFDA8}" type="pres">
      <dgm:prSet presAssocID="{72455E21-99A9-4F00-9EFE-4DADF4403543}" presName="text_2" presStyleLbl="node1" presStyleIdx="1" presStyleCnt="5">
        <dgm:presLayoutVars>
          <dgm:bulletEnabled val="1"/>
        </dgm:presLayoutVars>
      </dgm:prSet>
      <dgm:spPr/>
    </dgm:pt>
    <dgm:pt modelId="{89FE4840-55FC-4A22-AAF7-88014EAC2A52}" type="pres">
      <dgm:prSet presAssocID="{72455E21-99A9-4F00-9EFE-4DADF4403543}" presName="accent_2" presStyleCnt="0"/>
      <dgm:spPr/>
    </dgm:pt>
    <dgm:pt modelId="{BC2D88EC-2E8A-4D20-AB73-ED2BFBEB9144}" type="pres">
      <dgm:prSet presAssocID="{72455E21-99A9-4F00-9EFE-4DADF4403543}" presName="accentRepeatNode" presStyleLbl="solidFgAcc1" presStyleIdx="1" presStyleCnt="5"/>
      <dgm:spPr/>
    </dgm:pt>
    <dgm:pt modelId="{DA588FE3-D523-44E0-8709-A6DE998EB21E}" type="pres">
      <dgm:prSet presAssocID="{FF49C9A9-C630-4EE3-9E71-241DF176C004}" presName="text_3" presStyleLbl="node1" presStyleIdx="2" presStyleCnt="5">
        <dgm:presLayoutVars>
          <dgm:bulletEnabled val="1"/>
        </dgm:presLayoutVars>
      </dgm:prSet>
      <dgm:spPr/>
    </dgm:pt>
    <dgm:pt modelId="{5F14B2E4-6DD1-43D6-A4E2-D4556DD2183C}" type="pres">
      <dgm:prSet presAssocID="{FF49C9A9-C630-4EE3-9E71-241DF176C004}" presName="accent_3" presStyleCnt="0"/>
      <dgm:spPr/>
    </dgm:pt>
    <dgm:pt modelId="{462D4D05-3BF9-41B0-A282-81645201821B}" type="pres">
      <dgm:prSet presAssocID="{FF49C9A9-C630-4EE3-9E71-241DF176C004}" presName="accentRepeatNode" presStyleLbl="solidFgAcc1" presStyleIdx="2" presStyleCnt="5"/>
      <dgm:spPr/>
    </dgm:pt>
    <dgm:pt modelId="{2AF35EC2-12DE-4525-9467-528493FAEBA5}" type="pres">
      <dgm:prSet presAssocID="{A5BF0BC9-0FE6-467F-A1E9-0176619A8C01}" presName="text_4" presStyleLbl="node1" presStyleIdx="3" presStyleCnt="5">
        <dgm:presLayoutVars>
          <dgm:bulletEnabled val="1"/>
        </dgm:presLayoutVars>
      </dgm:prSet>
      <dgm:spPr/>
    </dgm:pt>
    <dgm:pt modelId="{E0656770-D1B9-43B9-BD1C-3CDB497D53FB}" type="pres">
      <dgm:prSet presAssocID="{A5BF0BC9-0FE6-467F-A1E9-0176619A8C01}" presName="accent_4" presStyleCnt="0"/>
      <dgm:spPr/>
    </dgm:pt>
    <dgm:pt modelId="{98DDF04C-D439-4198-A5D1-AC470C0609BF}" type="pres">
      <dgm:prSet presAssocID="{A5BF0BC9-0FE6-467F-A1E9-0176619A8C01}" presName="accentRepeatNode" presStyleLbl="solidFgAcc1" presStyleIdx="3" presStyleCnt="5"/>
      <dgm:spPr/>
    </dgm:pt>
    <dgm:pt modelId="{0F27556E-FF33-453A-B01A-04D34F1E1A6E}" type="pres">
      <dgm:prSet presAssocID="{E1927E6E-8F55-4BC6-A479-4215E2E85B79}" presName="text_5" presStyleLbl="node1" presStyleIdx="4" presStyleCnt="5">
        <dgm:presLayoutVars>
          <dgm:bulletEnabled val="1"/>
        </dgm:presLayoutVars>
      </dgm:prSet>
      <dgm:spPr/>
    </dgm:pt>
    <dgm:pt modelId="{F45AC4A7-6864-427F-8B30-9119CA14ACDA}" type="pres">
      <dgm:prSet presAssocID="{E1927E6E-8F55-4BC6-A479-4215E2E85B79}" presName="accent_5" presStyleCnt="0"/>
      <dgm:spPr/>
    </dgm:pt>
    <dgm:pt modelId="{D201F582-215F-4C82-AAEF-2FE94DB54172}" type="pres">
      <dgm:prSet presAssocID="{E1927E6E-8F55-4BC6-A479-4215E2E85B79}" presName="accentRepeatNode" presStyleLbl="solidFgAcc1" presStyleIdx="4" presStyleCnt="5"/>
      <dgm:spPr/>
    </dgm:pt>
  </dgm:ptLst>
  <dgm:cxnLst>
    <dgm:cxn modelId="{554E1803-8149-46DD-8BB1-45CE25742D77}" type="presOf" srcId="{E1927E6E-8F55-4BC6-A479-4215E2E85B79}" destId="{0F27556E-FF33-453A-B01A-04D34F1E1A6E}" srcOrd="0" destOrd="0" presId="urn:microsoft.com/office/officeart/2008/layout/VerticalCurvedList"/>
    <dgm:cxn modelId="{9FA74435-4242-43BF-844D-D87164C8AA9F}" type="presOf" srcId="{A5BF0BC9-0FE6-467F-A1E9-0176619A8C01}" destId="{2AF35EC2-12DE-4525-9467-528493FAEBA5}" srcOrd="0" destOrd="0" presId="urn:microsoft.com/office/officeart/2008/layout/VerticalCurvedList"/>
    <dgm:cxn modelId="{AFF5003C-953F-4169-ADC8-7CA533A44C21}" type="presOf" srcId="{FF49C9A9-C630-4EE3-9E71-241DF176C004}" destId="{DA588FE3-D523-44E0-8709-A6DE998EB21E}" srcOrd="0" destOrd="0" presId="urn:microsoft.com/office/officeart/2008/layout/VerticalCurvedList"/>
    <dgm:cxn modelId="{41EFA279-83D4-44F6-AAB5-F51B602D3CA8}" type="presOf" srcId="{C1D3402F-775C-4CB9-9496-85159D388995}" destId="{954C38CE-9442-444B-AC46-47570F107936}" srcOrd="0" destOrd="0" presId="urn:microsoft.com/office/officeart/2008/layout/VerticalCurvedList"/>
    <dgm:cxn modelId="{3788CE7A-BF23-4E3B-8391-5B3AABBB04CC}" srcId="{8320B394-D03C-4E65-B171-DFC499351250}" destId="{72455E21-99A9-4F00-9EFE-4DADF4403543}" srcOrd="1" destOrd="0" parTransId="{DAA9C2BD-87BB-403F-A8AC-25A736BEE4EC}" sibTransId="{DCEFD473-F7D2-48EE-B604-00D120B92EAD}"/>
    <dgm:cxn modelId="{D58DD987-BEDC-4C6B-994D-A78BF74E92D6}" type="presOf" srcId="{7D40D8AD-DE8C-47EA-AD13-0C0D020B434A}" destId="{FC4B9A61-C518-4861-85A5-5D2DDA7D165C}" srcOrd="0" destOrd="0" presId="urn:microsoft.com/office/officeart/2008/layout/VerticalCurvedList"/>
    <dgm:cxn modelId="{4711EC95-D756-49C8-898D-F1C9F9066951}" srcId="{8320B394-D03C-4E65-B171-DFC499351250}" destId="{A5BF0BC9-0FE6-467F-A1E9-0176619A8C01}" srcOrd="3" destOrd="0" parTransId="{BD24FBEA-1886-4070-97FC-BD184F231D05}" sibTransId="{3B06A8AF-B04A-4787-8C9B-D32C9E34880F}"/>
    <dgm:cxn modelId="{2486F6A9-B8AA-48EF-B1CF-B3BC48AAE792}" srcId="{8320B394-D03C-4E65-B171-DFC499351250}" destId="{7D40D8AD-DE8C-47EA-AD13-0C0D020B434A}" srcOrd="0" destOrd="0" parTransId="{9D77F78F-7F9E-4657-B192-F52A01D8D36B}" sibTransId="{C1D3402F-775C-4CB9-9496-85159D388995}"/>
    <dgm:cxn modelId="{B70B45AD-A6AA-431F-86BF-EFD419AE2B2E}" srcId="{8320B394-D03C-4E65-B171-DFC499351250}" destId="{FF49C9A9-C630-4EE3-9E71-241DF176C004}" srcOrd="2" destOrd="0" parTransId="{60727F34-4FFD-4DEE-BA47-2C2ECABA8CC3}" sibTransId="{CEE7521A-31F4-4079-997D-100803E974EB}"/>
    <dgm:cxn modelId="{6CC698B4-8DE6-432C-ADEC-9991F9F132D7}" type="presOf" srcId="{8320B394-D03C-4E65-B171-DFC499351250}" destId="{29BC3957-1B08-4EF6-AAA8-55CE06CF6ECD}" srcOrd="0" destOrd="0" presId="urn:microsoft.com/office/officeart/2008/layout/VerticalCurvedList"/>
    <dgm:cxn modelId="{30F2C4BB-CAF6-437D-A307-228908FE86FC}" type="presOf" srcId="{72455E21-99A9-4F00-9EFE-4DADF4403543}" destId="{6D5BB1D0-2115-4542-9AF1-3F43256BFDA8}" srcOrd="0" destOrd="0" presId="urn:microsoft.com/office/officeart/2008/layout/VerticalCurvedList"/>
    <dgm:cxn modelId="{BC84A3BD-FD03-4BF4-A2EB-AFEEB4E3812C}" srcId="{8320B394-D03C-4E65-B171-DFC499351250}" destId="{E1927E6E-8F55-4BC6-A479-4215E2E85B79}" srcOrd="4" destOrd="0" parTransId="{FAD1CD60-C826-4A60-8250-12BE9623DB2E}" sibTransId="{4265FC88-F66E-49A2-A141-CA9E33963A26}"/>
    <dgm:cxn modelId="{AD016370-E406-474F-A24E-4E734EA718EE}" type="presParOf" srcId="{29BC3957-1B08-4EF6-AAA8-55CE06CF6ECD}" destId="{6BBF3B5B-9FED-420B-8E0A-8D7CDA11DF1C}" srcOrd="0" destOrd="0" presId="urn:microsoft.com/office/officeart/2008/layout/VerticalCurvedList"/>
    <dgm:cxn modelId="{1F8B9B11-E773-439F-995B-E0524BC80464}" type="presParOf" srcId="{6BBF3B5B-9FED-420B-8E0A-8D7CDA11DF1C}" destId="{19696B8D-0687-4DB2-812C-86F960B6F773}" srcOrd="0" destOrd="0" presId="urn:microsoft.com/office/officeart/2008/layout/VerticalCurvedList"/>
    <dgm:cxn modelId="{1A0A9DAE-4C76-4317-BA89-ED8424EC4E13}" type="presParOf" srcId="{19696B8D-0687-4DB2-812C-86F960B6F773}" destId="{32AAB612-285B-48B4-9A1E-C27B9E268F87}" srcOrd="0" destOrd="0" presId="urn:microsoft.com/office/officeart/2008/layout/VerticalCurvedList"/>
    <dgm:cxn modelId="{2CDF23A6-CF96-4A42-B45A-D30A0643691E}" type="presParOf" srcId="{19696B8D-0687-4DB2-812C-86F960B6F773}" destId="{954C38CE-9442-444B-AC46-47570F107936}" srcOrd="1" destOrd="0" presId="urn:microsoft.com/office/officeart/2008/layout/VerticalCurvedList"/>
    <dgm:cxn modelId="{1176C5AA-4840-4A76-BDD8-CE9F89D9301B}" type="presParOf" srcId="{19696B8D-0687-4DB2-812C-86F960B6F773}" destId="{C6F4B54B-A152-4B78-8C09-D6BEE4B6707A}" srcOrd="2" destOrd="0" presId="urn:microsoft.com/office/officeart/2008/layout/VerticalCurvedList"/>
    <dgm:cxn modelId="{BCF299ED-5C3A-4FAA-BD81-D5A0DE8C0EBC}" type="presParOf" srcId="{19696B8D-0687-4DB2-812C-86F960B6F773}" destId="{0765BEA4-2C4B-4F6F-BE9B-F7F184FDBEEB}" srcOrd="3" destOrd="0" presId="urn:microsoft.com/office/officeart/2008/layout/VerticalCurvedList"/>
    <dgm:cxn modelId="{8B076628-07BF-4E50-B12D-A70CB0355558}" type="presParOf" srcId="{6BBF3B5B-9FED-420B-8E0A-8D7CDA11DF1C}" destId="{FC4B9A61-C518-4861-85A5-5D2DDA7D165C}" srcOrd="1" destOrd="0" presId="urn:microsoft.com/office/officeart/2008/layout/VerticalCurvedList"/>
    <dgm:cxn modelId="{B32FD886-A6FD-4B2A-85FA-69673A81B867}" type="presParOf" srcId="{6BBF3B5B-9FED-420B-8E0A-8D7CDA11DF1C}" destId="{39BDA812-8C77-44D1-86BC-D733755D4743}" srcOrd="2" destOrd="0" presId="urn:microsoft.com/office/officeart/2008/layout/VerticalCurvedList"/>
    <dgm:cxn modelId="{24CE9EE6-E919-4C78-BF98-5BCAF1926928}" type="presParOf" srcId="{39BDA812-8C77-44D1-86BC-D733755D4743}" destId="{EB1EF9E0-0500-49B4-9B33-0445E22D7136}" srcOrd="0" destOrd="0" presId="urn:microsoft.com/office/officeart/2008/layout/VerticalCurvedList"/>
    <dgm:cxn modelId="{9E261482-2314-43CD-89F6-18C509A5426C}" type="presParOf" srcId="{6BBF3B5B-9FED-420B-8E0A-8D7CDA11DF1C}" destId="{6D5BB1D0-2115-4542-9AF1-3F43256BFDA8}" srcOrd="3" destOrd="0" presId="urn:microsoft.com/office/officeart/2008/layout/VerticalCurvedList"/>
    <dgm:cxn modelId="{C7DC8BC9-05E5-4189-A2EE-8EB2B3FCB567}" type="presParOf" srcId="{6BBF3B5B-9FED-420B-8E0A-8D7CDA11DF1C}" destId="{89FE4840-55FC-4A22-AAF7-88014EAC2A52}" srcOrd="4" destOrd="0" presId="urn:microsoft.com/office/officeart/2008/layout/VerticalCurvedList"/>
    <dgm:cxn modelId="{F4C127D6-E9B9-448D-A598-537A478C5DD2}" type="presParOf" srcId="{89FE4840-55FC-4A22-AAF7-88014EAC2A52}" destId="{BC2D88EC-2E8A-4D20-AB73-ED2BFBEB9144}" srcOrd="0" destOrd="0" presId="urn:microsoft.com/office/officeart/2008/layout/VerticalCurvedList"/>
    <dgm:cxn modelId="{43CDDE39-A094-41DD-B330-F3ED2251DECD}" type="presParOf" srcId="{6BBF3B5B-9FED-420B-8E0A-8D7CDA11DF1C}" destId="{DA588FE3-D523-44E0-8709-A6DE998EB21E}" srcOrd="5" destOrd="0" presId="urn:microsoft.com/office/officeart/2008/layout/VerticalCurvedList"/>
    <dgm:cxn modelId="{B3D6E1A6-B9B0-45DD-84EA-DB82EB9880B0}" type="presParOf" srcId="{6BBF3B5B-9FED-420B-8E0A-8D7CDA11DF1C}" destId="{5F14B2E4-6DD1-43D6-A4E2-D4556DD2183C}" srcOrd="6" destOrd="0" presId="urn:microsoft.com/office/officeart/2008/layout/VerticalCurvedList"/>
    <dgm:cxn modelId="{07E0CF5B-B10F-463C-AC0A-E3CFF122CA97}" type="presParOf" srcId="{5F14B2E4-6DD1-43D6-A4E2-D4556DD2183C}" destId="{462D4D05-3BF9-41B0-A282-81645201821B}" srcOrd="0" destOrd="0" presId="urn:microsoft.com/office/officeart/2008/layout/VerticalCurvedList"/>
    <dgm:cxn modelId="{9D6DC438-EA11-4B0D-8B17-55A5FF97CE6B}" type="presParOf" srcId="{6BBF3B5B-9FED-420B-8E0A-8D7CDA11DF1C}" destId="{2AF35EC2-12DE-4525-9467-528493FAEBA5}" srcOrd="7" destOrd="0" presId="urn:microsoft.com/office/officeart/2008/layout/VerticalCurvedList"/>
    <dgm:cxn modelId="{EE40CE6A-3C62-4D1A-B6F8-6348F64B1D85}" type="presParOf" srcId="{6BBF3B5B-9FED-420B-8E0A-8D7CDA11DF1C}" destId="{E0656770-D1B9-43B9-BD1C-3CDB497D53FB}" srcOrd="8" destOrd="0" presId="urn:microsoft.com/office/officeart/2008/layout/VerticalCurvedList"/>
    <dgm:cxn modelId="{59101F5A-FED3-47F5-990E-18DD185FAA01}" type="presParOf" srcId="{E0656770-D1B9-43B9-BD1C-3CDB497D53FB}" destId="{98DDF04C-D439-4198-A5D1-AC470C0609BF}" srcOrd="0" destOrd="0" presId="urn:microsoft.com/office/officeart/2008/layout/VerticalCurvedList"/>
    <dgm:cxn modelId="{9AAD6480-CF8E-4154-AC40-E58267D85019}" type="presParOf" srcId="{6BBF3B5B-9FED-420B-8E0A-8D7CDA11DF1C}" destId="{0F27556E-FF33-453A-B01A-04D34F1E1A6E}" srcOrd="9" destOrd="0" presId="urn:microsoft.com/office/officeart/2008/layout/VerticalCurvedList"/>
    <dgm:cxn modelId="{BBE7E492-6976-4459-AC37-7F3D99FADD65}" type="presParOf" srcId="{6BBF3B5B-9FED-420B-8E0A-8D7CDA11DF1C}" destId="{F45AC4A7-6864-427F-8B30-9119CA14ACDA}" srcOrd="10" destOrd="0" presId="urn:microsoft.com/office/officeart/2008/layout/VerticalCurvedList"/>
    <dgm:cxn modelId="{BE6443D1-C64C-480C-9ABE-3BD09343AB96}" type="presParOf" srcId="{F45AC4A7-6864-427F-8B30-9119CA14ACDA}" destId="{D201F582-215F-4C82-AAEF-2FE94DB54172}"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D78C0044-D31E-4B52-AB8C-883CEF126BFC}" type="doc">
      <dgm:prSet loTypeId="urn:microsoft.com/office/officeart/2018/5/layout/CenteredIconLabelDescriptionList" loCatId="icon" qsTypeId="urn:microsoft.com/office/officeart/2005/8/quickstyle/simple1" qsCatId="simple" csTypeId="urn:microsoft.com/office/officeart/2018/5/colors/Iconchunking_neutralbg_colorful1" csCatId="colorful" phldr="1"/>
      <dgm:spPr/>
      <dgm:t>
        <a:bodyPr/>
        <a:lstStyle/>
        <a:p>
          <a:endParaRPr lang="en-US"/>
        </a:p>
      </dgm:t>
    </dgm:pt>
    <dgm:pt modelId="{61A68805-3CD1-4140-9E47-C21A02456266}">
      <dgm:prSet custT="1"/>
      <dgm:spPr/>
      <dgm:t>
        <a:bodyPr/>
        <a:lstStyle/>
        <a:p>
          <a:pPr>
            <a:defRPr b="1"/>
          </a:pPr>
          <a:r>
            <a:rPr lang="en-US" sz="2400" dirty="0"/>
            <a:t>Publication &amp; amplify</a:t>
          </a:r>
        </a:p>
        <a:p>
          <a:pPr>
            <a:defRPr b="1"/>
          </a:pPr>
          <a:endParaRPr lang="en-US" sz="2400" dirty="0"/>
        </a:p>
        <a:p>
          <a:pPr>
            <a:defRPr b="1"/>
          </a:pPr>
          <a:r>
            <a:rPr lang="en-US" sz="2400" dirty="0"/>
            <a:t>Thank you notes to interviewees, with findings</a:t>
          </a:r>
        </a:p>
      </dgm:t>
    </dgm:pt>
    <dgm:pt modelId="{E5892319-DC1D-434C-B3B8-4899797E1555}" type="parTrans" cxnId="{F681CC12-5FD3-4E63-AF86-43A4A16F6047}">
      <dgm:prSet/>
      <dgm:spPr/>
      <dgm:t>
        <a:bodyPr/>
        <a:lstStyle/>
        <a:p>
          <a:endParaRPr lang="en-US"/>
        </a:p>
      </dgm:t>
    </dgm:pt>
    <dgm:pt modelId="{E62589EA-7483-4A7B-93EA-B0047821D415}" type="sibTrans" cxnId="{F681CC12-5FD3-4E63-AF86-43A4A16F6047}">
      <dgm:prSet/>
      <dgm:spPr/>
      <dgm:t>
        <a:bodyPr/>
        <a:lstStyle/>
        <a:p>
          <a:endParaRPr lang="en-US"/>
        </a:p>
      </dgm:t>
    </dgm:pt>
    <dgm:pt modelId="{FE681B72-22A9-40C7-902A-AD75F9D052B2}">
      <dgm:prSet custT="1"/>
      <dgm:spPr/>
      <dgm:t>
        <a:bodyPr/>
        <a:lstStyle/>
        <a:p>
          <a:pPr>
            <a:defRPr b="1"/>
          </a:pPr>
          <a:r>
            <a:rPr lang="en-US" sz="2400" dirty="0"/>
            <a:t>Determine other communication channels for output</a:t>
          </a:r>
        </a:p>
      </dgm:t>
    </dgm:pt>
    <dgm:pt modelId="{E66445B6-5192-442B-AB9C-5C9BFB925078}" type="parTrans" cxnId="{7893776D-77D5-4A9D-81C7-AA5F50D07248}">
      <dgm:prSet/>
      <dgm:spPr/>
      <dgm:t>
        <a:bodyPr/>
        <a:lstStyle/>
        <a:p>
          <a:endParaRPr lang="en-US"/>
        </a:p>
      </dgm:t>
    </dgm:pt>
    <dgm:pt modelId="{FE530DC9-0FC2-499B-A34F-CB7B633D8F2B}" type="sibTrans" cxnId="{7893776D-77D5-4A9D-81C7-AA5F50D07248}">
      <dgm:prSet/>
      <dgm:spPr/>
      <dgm:t>
        <a:bodyPr/>
        <a:lstStyle/>
        <a:p>
          <a:endParaRPr lang="en-US"/>
        </a:p>
      </dgm:t>
    </dgm:pt>
    <dgm:pt modelId="{D91B3479-B16B-4456-8F4D-85170D7C3C3E}">
      <dgm:prSet custT="1"/>
      <dgm:spPr/>
      <dgm:t>
        <a:bodyPr/>
        <a:lstStyle/>
        <a:p>
          <a:r>
            <a:rPr lang="en-US" sz="2000" dirty="0"/>
            <a:t>DIA Global or Specialty Meeting presentations</a:t>
          </a:r>
        </a:p>
      </dgm:t>
    </dgm:pt>
    <dgm:pt modelId="{114DC223-D93F-4498-93F6-897F8FB934C5}" type="parTrans" cxnId="{99CB204B-D917-4824-9A64-D429485B14C7}">
      <dgm:prSet/>
      <dgm:spPr/>
      <dgm:t>
        <a:bodyPr/>
        <a:lstStyle/>
        <a:p>
          <a:endParaRPr lang="en-US"/>
        </a:p>
      </dgm:t>
    </dgm:pt>
    <dgm:pt modelId="{40E62019-F3E7-46CC-87FD-FE9C64797AEE}" type="sibTrans" cxnId="{99CB204B-D917-4824-9A64-D429485B14C7}">
      <dgm:prSet/>
      <dgm:spPr/>
      <dgm:t>
        <a:bodyPr/>
        <a:lstStyle/>
        <a:p>
          <a:endParaRPr lang="en-US"/>
        </a:p>
      </dgm:t>
    </dgm:pt>
    <dgm:pt modelId="{41FE6939-BFED-4164-9D2E-C146CA63E3FF}">
      <dgm:prSet custT="1"/>
      <dgm:spPr/>
      <dgm:t>
        <a:bodyPr/>
        <a:lstStyle/>
        <a:p>
          <a:pPr>
            <a:defRPr b="1"/>
          </a:pPr>
          <a:r>
            <a:rPr lang="en-US" sz="1400" dirty="0"/>
            <a:t>Co-Create with Sponsors, IRBs, Sites &amp; Patient Advocates</a:t>
          </a:r>
        </a:p>
        <a:p>
          <a:pPr>
            <a:defRPr b="1"/>
          </a:pPr>
          <a:r>
            <a:rPr lang="en-US" sz="1400" dirty="0"/>
            <a:t>* </a:t>
          </a:r>
          <a:r>
            <a:rPr lang="en-US" sz="1400" b="0" dirty="0"/>
            <a:t>Robust model to include standardized nomenclature, fair costing tool, etc.</a:t>
          </a:r>
        </a:p>
        <a:p>
          <a:pPr>
            <a:defRPr b="1"/>
          </a:pPr>
          <a:r>
            <a:rPr lang="en-US" sz="1400" b="0" dirty="0"/>
            <a:t>Fine-tune in specialized workshops for fuller development  </a:t>
          </a:r>
        </a:p>
      </dgm:t>
    </dgm:pt>
    <dgm:pt modelId="{D3294583-47A5-42F5-97EE-240AAA3646F3}" type="parTrans" cxnId="{E155E5B4-7368-4EB7-B57C-4F0097EE7013}">
      <dgm:prSet/>
      <dgm:spPr/>
      <dgm:t>
        <a:bodyPr/>
        <a:lstStyle/>
        <a:p>
          <a:endParaRPr lang="en-US"/>
        </a:p>
      </dgm:t>
    </dgm:pt>
    <dgm:pt modelId="{7EA72014-2906-4550-85D9-D8E51D9403C2}" type="sibTrans" cxnId="{E155E5B4-7368-4EB7-B57C-4F0097EE7013}">
      <dgm:prSet/>
      <dgm:spPr/>
      <dgm:t>
        <a:bodyPr/>
        <a:lstStyle/>
        <a:p>
          <a:endParaRPr lang="en-US"/>
        </a:p>
      </dgm:t>
    </dgm:pt>
    <dgm:pt modelId="{F3514E5A-823C-4C27-A5C9-7576A3EE5990}" type="pres">
      <dgm:prSet presAssocID="{D78C0044-D31E-4B52-AB8C-883CEF126BFC}" presName="root" presStyleCnt="0">
        <dgm:presLayoutVars>
          <dgm:dir/>
          <dgm:resizeHandles val="exact"/>
        </dgm:presLayoutVars>
      </dgm:prSet>
      <dgm:spPr/>
    </dgm:pt>
    <dgm:pt modelId="{08EF2E81-1CBF-4E4A-8E1B-9ACF0DE7AE6C}" type="pres">
      <dgm:prSet presAssocID="{61A68805-3CD1-4140-9E47-C21A02456266}" presName="compNode" presStyleCnt="0"/>
      <dgm:spPr/>
    </dgm:pt>
    <dgm:pt modelId="{1D8E89B2-6F43-4FF3-80FC-837A86778FAB}" type="pres">
      <dgm:prSet presAssocID="{61A68805-3CD1-4140-9E47-C21A02456266}"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Newspaper"/>
        </a:ext>
      </dgm:extLst>
    </dgm:pt>
    <dgm:pt modelId="{D33D76F2-E9D4-4591-9DFC-43B9DEED6DFA}" type="pres">
      <dgm:prSet presAssocID="{61A68805-3CD1-4140-9E47-C21A02456266}" presName="iconSpace" presStyleCnt="0"/>
      <dgm:spPr/>
    </dgm:pt>
    <dgm:pt modelId="{95B98C3B-4031-4919-AEC2-F57A2E63E9E4}" type="pres">
      <dgm:prSet presAssocID="{61A68805-3CD1-4140-9E47-C21A02456266}" presName="parTx" presStyleLbl="revTx" presStyleIdx="0" presStyleCnt="6">
        <dgm:presLayoutVars>
          <dgm:chMax val="0"/>
          <dgm:chPref val="0"/>
        </dgm:presLayoutVars>
      </dgm:prSet>
      <dgm:spPr/>
    </dgm:pt>
    <dgm:pt modelId="{70D95CE7-99D1-4663-BA37-CED4B80A623A}" type="pres">
      <dgm:prSet presAssocID="{61A68805-3CD1-4140-9E47-C21A02456266}" presName="txSpace" presStyleCnt="0"/>
      <dgm:spPr/>
    </dgm:pt>
    <dgm:pt modelId="{90A187EA-AE78-43E7-A5A6-C1DF004AAB4D}" type="pres">
      <dgm:prSet presAssocID="{61A68805-3CD1-4140-9E47-C21A02456266}" presName="desTx" presStyleLbl="revTx" presStyleIdx="1" presStyleCnt="6">
        <dgm:presLayoutVars/>
      </dgm:prSet>
      <dgm:spPr/>
    </dgm:pt>
    <dgm:pt modelId="{4E68B374-813A-488A-887F-1C48749AF4FF}" type="pres">
      <dgm:prSet presAssocID="{E62589EA-7483-4A7B-93EA-B0047821D415}" presName="sibTrans" presStyleCnt="0"/>
      <dgm:spPr/>
    </dgm:pt>
    <dgm:pt modelId="{14394E86-B711-4060-9677-A5A4ACF9A345}" type="pres">
      <dgm:prSet presAssocID="{FE681B72-22A9-40C7-902A-AD75F9D052B2}" presName="compNode" presStyleCnt="0"/>
      <dgm:spPr/>
    </dgm:pt>
    <dgm:pt modelId="{99D06A9F-0771-4316-A4C6-B15E4C748CE0}" type="pres">
      <dgm:prSet presAssocID="{FE681B72-22A9-40C7-902A-AD75F9D052B2}"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eeting"/>
        </a:ext>
      </dgm:extLst>
    </dgm:pt>
    <dgm:pt modelId="{4ACBD6DB-AF8F-4078-B147-0C494315D584}" type="pres">
      <dgm:prSet presAssocID="{FE681B72-22A9-40C7-902A-AD75F9D052B2}" presName="iconSpace" presStyleCnt="0"/>
      <dgm:spPr/>
    </dgm:pt>
    <dgm:pt modelId="{7FA7B658-4892-4372-BA51-4AB703077C9A}" type="pres">
      <dgm:prSet presAssocID="{FE681B72-22A9-40C7-902A-AD75F9D052B2}" presName="parTx" presStyleLbl="revTx" presStyleIdx="2" presStyleCnt="6">
        <dgm:presLayoutVars>
          <dgm:chMax val="0"/>
          <dgm:chPref val="0"/>
        </dgm:presLayoutVars>
      </dgm:prSet>
      <dgm:spPr/>
    </dgm:pt>
    <dgm:pt modelId="{19504BDC-F8BB-49A2-B219-C9FA80258ACE}" type="pres">
      <dgm:prSet presAssocID="{FE681B72-22A9-40C7-902A-AD75F9D052B2}" presName="txSpace" presStyleCnt="0"/>
      <dgm:spPr/>
    </dgm:pt>
    <dgm:pt modelId="{49CDB81F-95A2-4666-B79D-7055EBBAAC23}" type="pres">
      <dgm:prSet presAssocID="{FE681B72-22A9-40C7-902A-AD75F9D052B2}" presName="desTx" presStyleLbl="revTx" presStyleIdx="3" presStyleCnt="6">
        <dgm:presLayoutVars/>
      </dgm:prSet>
      <dgm:spPr/>
    </dgm:pt>
    <dgm:pt modelId="{1FDC9948-44FE-4463-8EF9-D10ACDFCF300}" type="pres">
      <dgm:prSet presAssocID="{FE530DC9-0FC2-499B-A34F-CB7B633D8F2B}" presName="sibTrans" presStyleCnt="0"/>
      <dgm:spPr/>
    </dgm:pt>
    <dgm:pt modelId="{511D2F21-A2BD-4055-A975-6D9FE66BB2FC}" type="pres">
      <dgm:prSet presAssocID="{41FE6939-BFED-4164-9D2E-C146CA63E3FF}" presName="compNode" presStyleCnt="0"/>
      <dgm:spPr/>
    </dgm:pt>
    <dgm:pt modelId="{097C0CAE-4C76-4AA7-8E9C-89AE5862D514}" type="pres">
      <dgm:prSet presAssocID="{41FE6939-BFED-4164-9D2E-C146CA63E3FF}"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Teacher"/>
        </a:ext>
      </dgm:extLst>
    </dgm:pt>
    <dgm:pt modelId="{9C18AC6E-8B70-482C-8C68-96C7C8C89647}" type="pres">
      <dgm:prSet presAssocID="{41FE6939-BFED-4164-9D2E-C146CA63E3FF}" presName="iconSpace" presStyleCnt="0"/>
      <dgm:spPr/>
    </dgm:pt>
    <dgm:pt modelId="{3203D170-E15D-4EEE-AF49-FDD33771A2FB}" type="pres">
      <dgm:prSet presAssocID="{41FE6939-BFED-4164-9D2E-C146CA63E3FF}" presName="parTx" presStyleLbl="revTx" presStyleIdx="4" presStyleCnt="6" custScaleX="60438" custScaleY="131465" custLinFactNeighborX="62632" custLinFactNeighborY="12671">
        <dgm:presLayoutVars>
          <dgm:chMax val="0"/>
          <dgm:chPref val="0"/>
        </dgm:presLayoutVars>
      </dgm:prSet>
      <dgm:spPr/>
    </dgm:pt>
    <dgm:pt modelId="{0FCD4616-DA44-42C5-A214-E574893C900C}" type="pres">
      <dgm:prSet presAssocID="{41FE6939-BFED-4164-9D2E-C146CA63E3FF}" presName="txSpace" presStyleCnt="0"/>
      <dgm:spPr/>
    </dgm:pt>
    <dgm:pt modelId="{5002F7A9-7A26-4CAB-A431-CAB9025018BE}" type="pres">
      <dgm:prSet presAssocID="{41FE6939-BFED-4164-9D2E-C146CA63E3FF}" presName="desTx" presStyleLbl="revTx" presStyleIdx="5" presStyleCnt="6">
        <dgm:presLayoutVars/>
      </dgm:prSet>
      <dgm:spPr/>
    </dgm:pt>
  </dgm:ptLst>
  <dgm:cxnLst>
    <dgm:cxn modelId="{F681CC12-5FD3-4E63-AF86-43A4A16F6047}" srcId="{D78C0044-D31E-4B52-AB8C-883CEF126BFC}" destId="{61A68805-3CD1-4140-9E47-C21A02456266}" srcOrd="0" destOrd="0" parTransId="{E5892319-DC1D-434C-B3B8-4899797E1555}" sibTransId="{E62589EA-7483-4A7B-93EA-B0047821D415}"/>
    <dgm:cxn modelId="{28AE6023-C10A-4037-BD01-9257DB8708B9}" type="presOf" srcId="{41FE6939-BFED-4164-9D2E-C146CA63E3FF}" destId="{3203D170-E15D-4EEE-AF49-FDD33771A2FB}" srcOrd="0" destOrd="0" presId="urn:microsoft.com/office/officeart/2018/5/layout/CenteredIconLabelDescriptionList"/>
    <dgm:cxn modelId="{3412785B-C8D5-4BA4-8E34-60A31649A53D}" type="presOf" srcId="{D91B3479-B16B-4456-8F4D-85170D7C3C3E}" destId="{49CDB81F-95A2-4666-B79D-7055EBBAAC23}" srcOrd="0" destOrd="0" presId="urn:microsoft.com/office/officeart/2018/5/layout/CenteredIconLabelDescriptionList"/>
    <dgm:cxn modelId="{99CB204B-D917-4824-9A64-D429485B14C7}" srcId="{FE681B72-22A9-40C7-902A-AD75F9D052B2}" destId="{D91B3479-B16B-4456-8F4D-85170D7C3C3E}" srcOrd="0" destOrd="0" parTransId="{114DC223-D93F-4498-93F6-897F8FB934C5}" sibTransId="{40E62019-F3E7-46CC-87FD-FE9C64797AEE}"/>
    <dgm:cxn modelId="{7893776D-77D5-4A9D-81C7-AA5F50D07248}" srcId="{D78C0044-D31E-4B52-AB8C-883CEF126BFC}" destId="{FE681B72-22A9-40C7-902A-AD75F9D052B2}" srcOrd="1" destOrd="0" parTransId="{E66445B6-5192-442B-AB9C-5C9BFB925078}" sibTransId="{FE530DC9-0FC2-499B-A34F-CB7B633D8F2B}"/>
    <dgm:cxn modelId="{F89B2B9E-2B4E-4536-8E07-003EFF1587B3}" type="presOf" srcId="{D78C0044-D31E-4B52-AB8C-883CEF126BFC}" destId="{F3514E5A-823C-4C27-A5C9-7576A3EE5990}" srcOrd="0" destOrd="0" presId="urn:microsoft.com/office/officeart/2018/5/layout/CenteredIconLabelDescriptionList"/>
    <dgm:cxn modelId="{1DAC6AAF-E3DA-4A45-B8ED-3FEFB78609C6}" type="presOf" srcId="{61A68805-3CD1-4140-9E47-C21A02456266}" destId="{95B98C3B-4031-4919-AEC2-F57A2E63E9E4}" srcOrd="0" destOrd="0" presId="urn:microsoft.com/office/officeart/2018/5/layout/CenteredIconLabelDescriptionList"/>
    <dgm:cxn modelId="{E155E5B4-7368-4EB7-B57C-4F0097EE7013}" srcId="{D78C0044-D31E-4B52-AB8C-883CEF126BFC}" destId="{41FE6939-BFED-4164-9D2E-C146CA63E3FF}" srcOrd="2" destOrd="0" parTransId="{D3294583-47A5-42F5-97EE-240AAA3646F3}" sibTransId="{7EA72014-2906-4550-85D9-D8E51D9403C2}"/>
    <dgm:cxn modelId="{15328DCC-A562-4919-8A4A-208FCC530C95}" type="presOf" srcId="{FE681B72-22A9-40C7-902A-AD75F9D052B2}" destId="{7FA7B658-4892-4372-BA51-4AB703077C9A}" srcOrd="0" destOrd="0" presId="urn:microsoft.com/office/officeart/2018/5/layout/CenteredIconLabelDescriptionList"/>
    <dgm:cxn modelId="{8D13293A-090D-4B18-8E37-9A4EB4498499}" type="presParOf" srcId="{F3514E5A-823C-4C27-A5C9-7576A3EE5990}" destId="{08EF2E81-1CBF-4E4A-8E1B-9ACF0DE7AE6C}" srcOrd="0" destOrd="0" presId="urn:microsoft.com/office/officeart/2018/5/layout/CenteredIconLabelDescriptionList"/>
    <dgm:cxn modelId="{9A7EA570-11F6-4E7F-A183-D40764C9AC24}" type="presParOf" srcId="{08EF2E81-1CBF-4E4A-8E1B-9ACF0DE7AE6C}" destId="{1D8E89B2-6F43-4FF3-80FC-837A86778FAB}" srcOrd="0" destOrd="0" presId="urn:microsoft.com/office/officeart/2018/5/layout/CenteredIconLabelDescriptionList"/>
    <dgm:cxn modelId="{07FC8792-D248-41FC-819C-59B348D45F22}" type="presParOf" srcId="{08EF2E81-1CBF-4E4A-8E1B-9ACF0DE7AE6C}" destId="{D33D76F2-E9D4-4591-9DFC-43B9DEED6DFA}" srcOrd="1" destOrd="0" presId="urn:microsoft.com/office/officeart/2018/5/layout/CenteredIconLabelDescriptionList"/>
    <dgm:cxn modelId="{2ED1A58B-88A2-4CE5-BFEC-0BECCAF7189C}" type="presParOf" srcId="{08EF2E81-1CBF-4E4A-8E1B-9ACF0DE7AE6C}" destId="{95B98C3B-4031-4919-AEC2-F57A2E63E9E4}" srcOrd="2" destOrd="0" presId="urn:microsoft.com/office/officeart/2018/5/layout/CenteredIconLabelDescriptionList"/>
    <dgm:cxn modelId="{BAEB2DCB-3E76-455C-8A47-E0D386BB8767}" type="presParOf" srcId="{08EF2E81-1CBF-4E4A-8E1B-9ACF0DE7AE6C}" destId="{70D95CE7-99D1-4663-BA37-CED4B80A623A}" srcOrd="3" destOrd="0" presId="urn:microsoft.com/office/officeart/2018/5/layout/CenteredIconLabelDescriptionList"/>
    <dgm:cxn modelId="{60BEABA7-8696-4B7C-BFCB-214E1C129DC1}" type="presParOf" srcId="{08EF2E81-1CBF-4E4A-8E1B-9ACF0DE7AE6C}" destId="{90A187EA-AE78-43E7-A5A6-C1DF004AAB4D}" srcOrd="4" destOrd="0" presId="urn:microsoft.com/office/officeart/2018/5/layout/CenteredIconLabelDescriptionList"/>
    <dgm:cxn modelId="{A728F515-E0DD-49A6-9B49-3120B0D6DD31}" type="presParOf" srcId="{F3514E5A-823C-4C27-A5C9-7576A3EE5990}" destId="{4E68B374-813A-488A-887F-1C48749AF4FF}" srcOrd="1" destOrd="0" presId="urn:microsoft.com/office/officeart/2018/5/layout/CenteredIconLabelDescriptionList"/>
    <dgm:cxn modelId="{AF74F6D0-F8E9-4293-AF4E-A1E3484AF017}" type="presParOf" srcId="{F3514E5A-823C-4C27-A5C9-7576A3EE5990}" destId="{14394E86-B711-4060-9677-A5A4ACF9A345}" srcOrd="2" destOrd="0" presId="urn:microsoft.com/office/officeart/2018/5/layout/CenteredIconLabelDescriptionList"/>
    <dgm:cxn modelId="{CA7AC4C0-3F01-428A-B4DD-BF4DB9F82338}" type="presParOf" srcId="{14394E86-B711-4060-9677-A5A4ACF9A345}" destId="{99D06A9F-0771-4316-A4C6-B15E4C748CE0}" srcOrd="0" destOrd="0" presId="urn:microsoft.com/office/officeart/2018/5/layout/CenteredIconLabelDescriptionList"/>
    <dgm:cxn modelId="{44E490F0-7672-4701-890E-B5EAFC5BCDFA}" type="presParOf" srcId="{14394E86-B711-4060-9677-A5A4ACF9A345}" destId="{4ACBD6DB-AF8F-4078-B147-0C494315D584}" srcOrd="1" destOrd="0" presId="urn:microsoft.com/office/officeart/2018/5/layout/CenteredIconLabelDescriptionList"/>
    <dgm:cxn modelId="{036E9F74-3A05-4E16-87C5-4E8FD6ADDD7D}" type="presParOf" srcId="{14394E86-B711-4060-9677-A5A4ACF9A345}" destId="{7FA7B658-4892-4372-BA51-4AB703077C9A}" srcOrd="2" destOrd="0" presId="urn:microsoft.com/office/officeart/2018/5/layout/CenteredIconLabelDescriptionList"/>
    <dgm:cxn modelId="{CD2C3082-705E-4E16-BFB9-87CDAA719F5B}" type="presParOf" srcId="{14394E86-B711-4060-9677-A5A4ACF9A345}" destId="{19504BDC-F8BB-49A2-B219-C9FA80258ACE}" srcOrd="3" destOrd="0" presId="urn:microsoft.com/office/officeart/2018/5/layout/CenteredIconLabelDescriptionList"/>
    <dgm:cxn modelId="{BA496076-A4F2-4A96-AD41-F988A5D41472}" type="presParOf" srcId="{14394E86-B711-4060-9677-A5A4ACF9A345}" destId="{49CDB81F-95A2-4666-B79D-7055EBBAAC23}" srcOrd="4" destOrd="0" presId="urn:microsoft.com/office/officeart/2018/5/layout/CenteredIconLabelDescriptionList"/>
    <dgm:cxn modelId="{09C6AC07-A5E3-4BA3-9A52-876670A87CDA}" type="presParOf" srcId="{F3514E5A-823C-4C27-A5C9-7576A3EE5990}" destId="{1FDC9948-44FE-4463-8EF9-D10ACDFCF300}" srcOrd="3" destOrd="0" presId="urn:microsoft.com/office/officeart/2018/5/layout/CenteredIconLabelDescriptionList"/>
    <dgm:cxn modelId="{B3D73B43-3F7D-46B5-806E-AC56029E57B9}" type="presParOf" srcId="{F3514E5A-823C-4C27-A5C9-7576A3EE5990}" destId="{511D2F21-A2BD-4055-A975-6D9FE66BB2FC}" srcOrd="4" destOrd="0" presId="urn:microsoft.com/office/officeart/2018/5/layout/CenteredIconLabelDescriptionList"/>
    <dgm:cxn modelId="{C2BC33C8-48FE-4245-9C75-CC501B6E05ED}" type="presParOf" srcId="{511D2F21-A2BD-4055-A975-6D9FE66BB2FC}" destId="{097C0CAE-4C76-4AA7-8E9C-89AE5862D514}" srcOrd="0" destOrd="0" presId="urn:microsoft.com/office/officeart/2018/5/layout/CenteredIconLabelDescriptionList"/>
    <dgm:cxn modelId="{4E145E85-46E9-428A-81C5-C16B9CF0D70C}" type="presParOf" srcId="{511D2F21-A2BD-4055-A975-6D9FE66BB2FC}" destId="{9C18AC6E-8B70-482C-8C68-96C7C8C89647}" srcOrd="1" destOrd="0" presId="urn:microsoft.com/office/officeart/2018/5/layout/CenteredIconLabelDescriptionList"/>
    <dgm:cxn modelId="{EA032F02-427D-4F34-8C74-77FF942549B8}" type="presParOf" srcId="{511D2F21-A2BD-4055-A975-6D9FE66BB2FC}" destId="{3203D170-E15D-4EEE-AF49-FDD33771A2FB}" srcOrd="2" destOrd="0" presId="urn:microsoft.com/office/officeart/2018/5/layout/CenteredIconLabelDescriptionList"/>
    <dgm:cxn modelId="{49BA5D0E-AE4D-4D15-9711-34EE059FE80B}" type="presParOf" srcId="{511D2F21-A2BD-4055-A975-6D9FE66BB2FC}" destId="{0FCD4616-DA44-42C5-A214-E574893C900C}" srcOrd="3" destOrd="0" presId="urn:microsoft.com/office/officeart/2018/5/layout/CenteredIconLabelDescriptionList"/>
    <dgm:cxn modelId="{9D18EF36-7D3B-424B-A4D0-708B94283CF4}" type="presParOf" srcId="{511D2F21-A2BD-4055-A975-6D9FE66BB2FC}" destId="{5002F7A9-7A26-4CAB-A431-CAB9025018BE}" srcOrd="4" destOrd="0" presId="urn:microsoft.com/office/officeart/2018/5/layout/CenteredIconLabelDescription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CBCB97AC-BBF2-4857-889C-A699DD97B911}" type="doc">
      <dgm:prSet loTypeId="urn:microsoft.com/office/officeart/2005/8/layout/vList5" loCatId="list" qsTypeId="urn:microsoft.com/office/officeart/2005/8/quickstyle/simple1" qsCatId="simple" csTypeId="urn:microsoft.com/office/officeart/2005/8/colors/accent2_2" csCatId="accent2" phldr="1"/>
      <dgm:spPr/>
      <dgm:t>
        <a:bodyPr/>
        <a:lstStyle/>
        <a:p>
          <a:endParaRPr lang="en-US"/>
        </a:p>
      </dgm:t>
    </dgm:pt>
    <dgm:pt modelId="{EE6FB4D8-4529-45B7-9CAB-7B6E3AF1C14E}">
      <dgm:prSet/>
      <dgm:spPr/>
      <dgm:t>
        <a:bodyPr/>
        <a:lstStyle/>
        <a:p>
          <a:r>
            <a:rPr lang="en-US" b="0" i="0"/>
            <a:t>Addressing reimbursement through tax-exemption efforts, waivers and call for commonality of language for cost categories</a:t>
          </a:r>
          <a:endParaRPr lang="en-US"/>
        </a:p>
      </dgm:t>
    </dgm:pt>
    <dgm:pt modelId="{EBB0605A-A307-4C32-A3A8-A704EC503318}" type="parTrans" cxnId="{47470C0F-B129-419D-820A-275C91430688}">
      <dgm:prSet/>
      <dgm:spPr/>
      <dgm:t>
        <a:bodyPr/>
        <a:lstStyle/>
        <a:p>
          <a:endParaRPr lang="en-US"/>
        </a:p>
      </dgm:t>
    </dgm:pt>
    <dgm:pt modelId="{FF0711B3-DE02-4F50-907B-710FA7F24418}" type="sibTrans" cxnId="{47470C0F-B129-419D-820A-275C91430688}">
      <dgm:prSet/>
      <dgm:spPr/>
      <dgm:t>
        <a:bodyPr/>
        <a:lstStyle/>
        <a:p>
          <a:endParaRPr lang="en-US"/>
        </a:p>
      </dgm:t>
    </dgm:pt>
    <dgm:pt modelId="{5A72660B-BB9F-4584-ADC8-6EA33D1AE7AD}">
      <dgm:prSet/>
      <dgm:spPr/>
      <dgm:t>
        <a:bodyPr/>
        <a:lstStyle/>
        <a:p>
          <a:r>
            <a:rPr lang="en-US" dirty="0">
              <a:hlinkClick xmlns:r="http://schemas.openxmlformats.org/officeDocument/2006/relationships" r:id="rId1"/>
            </a:rPr>
            <a:t>Harley Jacobsen Act </a:t>
          </a:r>
          <a:r>
            <a:rPr lang="en-US" dirty="0"/>
            <a:t>(no cap)</a:t>
          </a:r>
        </a:p>
      </dgm:t>
    </dgm:pt>
    <dgm:pt modelId="{8BF4A04C-AEB8-420D-8488-CCC2B5A49BE4}" type="parTrans" cxnId="{CA2FA88A-3846-41B8-B4E0-18B6373FBDB6}">
      <dgm:prSet/>
      <dgm:spPr/>
      <dgm:t>
        <a:bodyPr/>
        <a:lstStyle/>
        <a:p>
          <a:endParaRPr lang="en-US"/>
        </a:p>
      </dgm:t>
    </dgm:pt>
    <dgm:pt modelId="{4E87FBE2-BD5D-43B0-BCA0-54E9782FBB86}" type="sibTrans" cxnId="{CA2FA88A-3846-41B8-B4E0-18B6373FBDB6}">
      <dgm:prSet/>
      <dgm:spPr/>
      <dgm:t>
        <a:bodyPr/>
        <a:lstStyle/>
        <a:p>
          <a:endParaRPr lang="en-US"/>
        </a:p>
      </dgm:t>
    </dgm:pt>
    <dgm:pt modelId="{3308AAC4-DB26-4578-BDFB-A43FCE03AA56}">
      <dgm:prSet/>
      <dgm:spPr/>
      <dgm:t>
        <a:bodyPr/>
        <a:lstStyle/>
        <a:p>
          <a:r>
            <a:rPr lang="en-US" b="0" i="0" dirty="0">
              <a:hlinkClick xmlns:r="http://schemas.openxmlformats.org/officeDocument/2006/relationships" r:id="rId2"/>
            </a:rPr>
            <a:t>Clinic</a:t>
          </a:r>
          <a:r>
            <a:rPr lang="en-US" dirty="0">
              <a:hlinkClick xmlns:r="http://schemas.openxmlformats.org/officeDocument/2006/relationships" r:id="rId2"/>
            </a:rPr>
            <a:t>al Trial Modernization Act </a:t>
          </a:r>
          <a:r>
            <a:rPr lang="en-US" dirty="0"/>
            <a:t>(cap of $2,000)</a:t>
          </a:r>
        </a:p>
      </dgm:t>
    </dgm:pt>
    <dgm:pt modelId="{ADD1599D-0DD8-461A-9B71-32466C582629}" type="parTrans" cxnId="{E15C452B-BD46-4896-A71E-3C99F7A96026}">
      <dgm:prSet/>
      <dgm:spPr/>
      <dgm:t>
        <a:bodyPr/>
        <a:lstStyle/>
        <a:p>
          <a:endParaRPr lang="en-US"/>
        </a:p>
      </dgm:t>
    </dgm:pt>
    <dgm:pt modelId="{227CD28E-538D-4DF8-AC21-4D9223437D0D}" type="sibTrans" cxnId="{E15C452B-BD46-4896-A71E-3C99F7A96026}">
      <dgm:prSet/>
      <dgm:spPr/>
      <dgm:t>
        <a:bodyPr/>
        <a:lstStyle/>
        <a:p>
          <a:endParaRPr lang="en-US"/>
        </a:p>
      </dgm:t>
    </dgm:pt>
    <dgm:pt modelId="{6EF7EAE7-3285-44AB-89BF-528B63C575F0}">
      <dgm:prSet/>
      <dgm:spPr/>
      <dgm:t>
        <a:bodyPr/>
        <a:lstStyle/>
        <a:p>
          <a:r>
            <a:rPr lang="en-US" b="0" i="0" dirty="0">
              <a:hlinkClick xmlns:r="http://schemas.openxmlformats.org/officeDocument/2006/relationships" r:id="rId3"/>
            </a:rPr>
            <a:t>National Academies’ Action Plan for Achieving Diversity in Clinical Trials</a:t>
          </a:r>
          <a:endParaRPr lang="en-US" dirty="0"/>
        </a:p>
      </dgm:t>
    </dgm:pt>
    <dgm:pt modelId="{7D3BFC7D-D69D-42FE-8A80-1D392DA58938}" type="parTrans" cxnId="{E25CA14E-E642-4343-A0C0-4D11CDA3E441}">
      <dgm:prSet/>
      <dgm:spPr/>
      <dgm:t>
        <a:bodyPr/>
        <a:lstStyle/>
        <a:p>
          <a:endParaRPr lang="en-US"/>
        </a:p>
      </dgm:t>
    </dgm:pt>
    <dgm:pt modelId="{6BE996D8-C318-4F40-9596-94730B934515}" type="sibTrans" cxnId="{E25CA14E-E642-4343-A0C0-4D11CDA3E441}">
      <dgm:prSet/>
      <dgm:spPr/>
      <dgm:t>
        <a:bodyPr/>
        <a:lstStyle/>
        <a:p>
          <a:endParaRPr lang="en-US"/>
        </a:p>
      </dgm:t>
    </dgm:pt>
    <dgm:pt modelId="{C2431696-5C4A-4D93-80A5-1F9D018B6F1E}">
      <dgm:prSet/>
      <dgm:spPr/>
      <dgm:t>
        <a:bodyPr/>
        <a:lstStyle/>
        <a:p>
          <a:r>
            <a:rPr lang="en-US" dirty="0" err="1"/>
            <a:t>LUNGevity’s</a:t>
          </a:r>
          <a:r>
            <a:rPr lang="en-US" dirty="0"/>
            <a:t> Foundation </a:t>
          </a:r>
          <a:r>
            <a:rPr lang="en-US" dirty="0">
              <a:hlinkClick xmlns:r="http://schemas.openxmlformats.org/officeDocument/2006/relationships" r:id="rId4"/>
            </a:rPr>
            <a:t>Equitable Access to Clinical Trials (EACT)</a:t>
          </a:r>
          <a:endParaRPr lang="en-US" dirty="0"/>
        </a:p>
      </dgm:t>
    </dgm:pt>
    <dgm:pt modelId="{4BE17CC5-AF4D-4B9A-8648-97E61C8BCBAF}" type="parTrans" cxnId="{269674C7-5ADF-4EAE-A91F-AF6F4C79B61B}">
      <dgm:prSet/>
      <dgm:spPr/>
      <dgm:t>
        <a:bodyPr/>
        <a:lstStyle/>
        <a:p>
          <a:endParaRPr lang="en-US"/>
        </a:p>
      </dgm:t>
    </dgm:pt>
    <dgm:pt modelId="{AE17623D-B103-4CBE-8397-6C18E4C973D1}" type="sibTrans" cxnId="{269674C7-5ADF-4EAE-A91F-AF6F4C79B61B}">
      <dgm:prSet/>
      <dgm:spPr/>
      <dgm:t>
        <a:bodyPr/>
        <a:lstStyle/>
        <a:p>
          <a:endParaRPr lang="en-US"/>
        </a:p>
      </dgm:t>
    </dgm:pt>
    <dgm:pt modelId="{1C68CACF-87E5-40F0-95AE-D9CC948E85E5}">
      <dgm:prSet/>
      <dgm:spPr/>
      <dgm:t>
        <a:bodyPr/>
        <a:lstStyle/>
        <a:p>
          <a:r>
            <a:rPr lang="en-US" b="0" i="0" dirty="0"/>
            <a:t>SCRS Open Invitation to HCA</a:t>
          </a:r>
          <a:endParaRPr lang="en-US" dirty="0"/>
        </a:p>
      </dgm:t>
    </dgm:pt>
    <dgm:pt modelId="{0895E008-10F0-44A2-A449-06286A9F4FFD}" type="parTrans" cxnId="{4FC9DD4E-4E9D-436F-85F0-A98A89BD24A6}">
      <dgm:prSet/>
      <dgm:spPr/>
      <dgm:t>
        <a:bodyPr/>
        <a:lstStyle/>
        <a:p>
          <a:endParaRPr lang="en-US"/>
        </a:p>
      </dgm:t>
    </dgm:pt>
    <dgm:pt modelId="{488CE8AD-EB64-442B-AC9C-F754136ED883}" type="sibTrans" cxnId="{4FC9DD4E-4E9D-436F-85F0-A98A89BD24A6}">
      <dgm:prSet/>
      <dgm:spPr/>
      <dgm:t>
        <a:bodyPr/>
        <a:lstStyle/>
        <a:p>
          <a:endParaRPr lang="en-US"/>
        </a:p>
      </dgm:t>
    </dgm:pt>
    <dgm:pt modelId="{71EC055B-926C-4208-834D-39D712AC0601}">
      <dgm:prSet/>
      <dgm:spPr/>
      <dgm:t>
        <a:bodyPr/>
        <a:lstStyle/>
        <a:p>
          <a:r>
            <a:rPr lang="en-US" dirty="0"/>
            <a:t>Addressing Cost-Sharing Obligations</a:t>
          </a:r>
        </a:p>
      </dgm:t>
    </dgm:pt>
    <dgm:pt modelId="{25891599-5653-4ACB-8C12-95468E52633A}" type="parTrans" cxnId="{440FE3A1-C875-49B6-A8A5-317492A082E7}">
      <dgm:prSet/>
      <dgm:spPr/>
      <dgm:t>
        <a:bodyPr/>
        <a:lstStyle/>
        <a:p>
          <a:endParaRPr lang="en-US"/>
        </a:p>
      </dgm:t>
    </dgm:pt>
    <dgm:pt modelId="{44149263-8DBF-4918-84A5-EA36F35A5600}" type="sibTrans" cxnId="{440FE3A1-C875-49B6-A8A5-317492A082E7}">
      <dgm:prSet/>
      <dgm:spPr/>
      <dgm:t>
        <a:bodyPr/>
        <a:lstStyle/>
        <a:p>
          <a:endParaRPr lang="en-US"/>
        </a:p>
      </dgm:t>
    </dgm:pt>
    <dgm:pt modelId="{10732284-5393-4902-A60B-D7F1F48B1476}">
      <dgm:prSet/>
      <dgm:spPr/>
      <dgm:t>
        <a:bodyPr/>
        <a:lstStyle/>
        <a:p>
          <a:r>
            <a:rPr lang="en-US" dirty="0"/>
            <a:t>National Academies’ Action Plan</a:t>
          </a:r>
        </a:p>
      </dgm:t>
    </dgm:pt>
    <dgm:pt modelId="{9773A54A-F685-450F-8454-87DE81780F25}" type="parTrans" cxnId="{404AA9E0-9F47-4BD1-A7B2-7EAC744F4FF8}">
      <dgm:prSet/>
      <dgm:spPr/>
      <dgm:t>
        <a:bodyPr/>
        <a:lstStyle/>
        <a:p>
          <a:endParaRPr lang="en-US"/>
        </a:p>
      </dgm:t>
    </dgm:pt>
    <dgm:pt modelId="{CCFB4237-1BC7-49C2-99B5-7CC250FF4F15}" type="sibTrans" cxnId="{404AA9E0-9F47-4BD1-A7B2-7EAC744F4FF8}">
      <dgm:prSet/>
      <dgm:spPr/>
      <dgm:t>
        <a:bodyPr/>
        <a:lstStyle/>
        <a:p>
          <a:endParaRPr lang="en-US"/>
        </a:p>
      </dgm:t>
    </dgm:pt>
    <dgm:pt modelId="{6516AF24-49E4-4863-81DC-3C13E98F6E1A}">
      <dgm:prSet/>
      <dgm:spPr/>
      <dgm:t>
        <a:bodyPr/>
        <a:lstStyle/>
        <a:p>
          <a:r>
            <a:rPr lang="en-US" dirty="0"/>
            <a:t>SCRS request for OIG to provide more general guidance on waivers for cost-sharing	</a:t>
          </a:r>
        </a:p>
      </dgm:t>
    </dgm:pt>
    <dgm:pt modelId="{A3E47E11-A0E2-4BF4-BCC4-356BB7863DFD}" type="parTrans" cxnId="{7108276F-F6E6-4F36-9792-C81C45731AD0}">
      <dgm:prSet/>
      <dgm:spPr/>
      <dgm:t>
        <a:bodyPr/>
        <a:lstStyle/>
        <a:p>
          <a:endParaRPr lang="en-US"/>
        </a:p>
      </dgm:t>
    </dgm:pt>
    <dgm:pt modelId="{F7B0ADFF-510E-4278-B60F-804EB63E1304}" type="sibTrans" cxnId="{7108276F-F6E6-4F36-9792-C81C45731AD0}">
      <dgm:prSet/>
      <dgm:spPr/>
      <dgm:t>
        <a:bodyPr/>
        <a:lstStyle/>
        <a:p>
          <a:endParaRPr lang="en-US"/>
        </a:p>
      </dgm:t>
    </dgm:pt>
    <dgm:pt modelId="{5408C1A3-EB5C-41B7-B98C-FA57A753F036}">
      <dgm:prSet/>
      <dgm:spPr/>
      <dgm:t>
        <a:bodyPr/>
        <a:lstStyle/>
        <a:p>
          <a:r>
            <a:rPr lang="en-US"/>
            <a:t>Clinical </a:t>
          </a:r>
          <a:r>
            <a:rPr lang="en-US" dirty="0"/>
            <a:t>Trial  Modernization Act</a:t>
          </a:r>
        </a:p>
      </dgm:t>
    </dgm:pt>
    <dgm:pt modelId="{148BAF8C-9B43-4BDB-AB72-EEAFF15B47BA}" type="parTrans" cxnId="{ADA43214-2DF4-46F5-9D82-AC50BDFE0D29}">
      <dgm:prSet/>
      <dgm:spPr/>
      <dgm:t>
        <a:bodyPr/>
        <a:lstStyle/>
        <a:p>
          <a:endParaRPr lang="en-US"/>
        </a:p>
      </dgm:t>
    </dgm:pt>
    <dgm:pt modelId="{77111219-C4D9-41A7-AE97-B1E66C4EED06}" type="sibTrans" cxnId="{ADA43214-2DF4-46F5-9D82-AC50BDFE0D29}">
      <dgm:prSet/>
      <dgm:spPr/>
      <dgm:t>
        <a:bodyPr/>
        <a:lstStyle/>
        <a:p>
          <a:endParaRPr lang="en-US"/>
        </a:p>
      </dgm:t>
    </dgm:pt>
    <dgm:pt modelId="{C6265422-2D4E-451B-AED1-D4FD5C33674C}" type="pres">
      <dgm:prSet presAssocID="{CBCB97AC-BBF2-4857-889C-A699DD97B911}" presName="Name0" presStyleCnt="0">
        <dgm:presLayoutVars>
          <dgm:dir/>
          <dgm:animLvl val="lvl"/>
          <dgm:resizeHandles val="exact"/>
        </dgm:presLayoutVars>
      </dgm:prSet>
      <dgm:spPr/>
    </dgm:pt>
    <dgm:pt modelId="{C41F1612-AE8E-42F8-921D-9A78A3338C1B}" type="pres">
      <dgm:prSet presAssocID="{EE6FB4D8-4529-45B7-9CAB-7B6E3AF1C14E}" presName="linNode" presStyleCnt="0"/>
      <dgm:spPr/>
    </dgm:pt>
    <dgm:pt modelId="{47FA8535-F4F9-4516-9E3A-F13080A4B2AD}" type="pres">
      <dgm:prSet presAssocID="{EE6FB4D8-4529-45B7-9CAB-7B6E3AF1C14E}" presName="parentText" presStyleLbl="node1" presStyleIdx="0" presStyleCnt="2">
        <dgm:presLayoutVars>
          <dgm:chMax val="1"/>
          <dgm:bulletEnabled val="1"/>
        </dgm:presLayoutVars>
      </dgm:prSet>
      <dgm:spPr/>
    </dgm:pt>
    <dgm:pt modelId="{308875B8-D185-4134-8198-C76AD2579119}" type="pres">
      <dgm:prSet presAssocID="{EE6FB4D8-4529-45B7-9CAB-7B6E3AF1C14E}" presName="descendantText" presStyleLbl="alignAccFollowNode1" presStyleIdx="0" presStyleCnt="2">
        <dgm:presLayoutVars>
          <dgm:bulletEnabled val="1"/>
        </dgm:presLayoutVars>
      </dgm:prSet>
      <dgm:spPr/>
    </dgm:pt>
    <dgm:pt modelId="{EDE15E45-FFC3-4BF3-A7C4-1B08A35D58B5}" type="pres">
      <dgm:prSet presAssocID="{FF0711B3-DE02-4F50-907B-710FA7F24418}" presName="sp" presStyleCnt="0"/>
      <dgm:spPr/>
    </dgm:pt>
    <dgm:pt modelId="{59B6C2D2-A80D-4A06-996F-B240B9AC9896}" type="pres">
      <dgm:prSet presAssocID="{71EC055B-926C-4208-834D-39D712AC0601}" presName="linNode" presStyleCnt="0"/>
      <dgm:spPr/>
    </dgm:pt>
    <dgm:pt modelId="{F44CFD09-79C5-4023-8253-54708D22CA4A}" type="pres">
      <dgm:prSet presAssocID="{71EC055B-926C-4208-834D-39D712AC0601}" presName="parentText" presStyleLbl="node1" presStyleIdx="1" presStyleCnt="2" custLinFactNeighborX="-182">
        <dgm:presLayoutVars>
          <dgm:chMax val="1"/>
          <dgm:bulletEnabled val="1"/>
        </dgm:presLayoutVars>
      </dgm:prSet>
      <dgm:spPr/>
    </dgm:pt>
    <dgm:pt modelId="{49350CF2-45C2-4F20-BEEC-CE8367C5A399}" type="pres">
      <dgm:prSet presAssocID="{71EC055B-926C-4208-834D-39D712AC0601}" presName="descendantText" presStyleLbl="alignAccFollowNode1" presStyleIdx="1" presStyleCnt="2">
        <dgm:presLayoutVars>
          <dgm:bulletEnabled val="1"/>
        </dgm:presLayoutVars>
      </dgm:prSet>
      <dgm:spPr/>
    </dgm:pt>
  </dgm:ptLst>
  <dgm:cxnLst>
    <dgm:cxn modelId="{47470C0F-B129-419D-820A-275C91430688}" srcId="{CBCB97AC-BBF2-4857-889C-A699DD97B911}" destId="{EE6FB4D8-4529-45B7-9CAB-7B6E3AF1C14E}" srcOrd="0" destOrd="0" parTransId="{EBB0605A-A307-4C32-A3A8-A704EC503318}" sibTransId="{FF0711B3-DE02-4F50-907B-710FA7F24418}"/>
    <dgm:cxn modelId="{ADA43214-2DF4-46F5-9D82-AC50BDFE0D29}" srcId="{71EC055B-926C-4208-834D-39D712AC0601}" destId="{5408C1A3-EB5C-41B7-B98C-FA57A753F036}" srcOrd="1" destOrd="0" parTransId="{148BAF8C-9B43-4BDB-AB72-EEAFF15B47BA}" sibTransId="{77111219-C4D9-41A7-AE97-B1E66C4EED06}"/>
    <dgm:cxn modelId="{70B4C91B-ABA4-4AB1-B597-DEF6F1CD27B8}" type="presOf" srcId="{C2431696-5C4A-4D93-80A5-1F9D018B6F1E}" destId="{308875B8-D185-4134-8198-C76AD2579119}" srcOrd="0" destOrd="3" presId="urn:microsoft.com/office/officeart/2005/8/layout/vList5"/>
    <dgm:cxn modelId="{E15C452B-BD46-4896-A71E-3C99F7A96026}" srcId="{EE6FB4D8-4529-45B7-9CAB-7B6E3AF1C14E}" destId="{3308AAC4-DB26-4578-BDFB-A43FCE03AA56}" srcOrd="1" destOrd="0" parTransId="{ADD1599D-0DD8-461A-9B71-32466C582629}" sibTransId="{227CD28E-538D-4DF8-AC21-4D9223437D0D}"/>
    <dgm:cxn modelId="{8D380935-7B70-4983-A9E4-94C424ABA59B}" type="presOf" srcId="{6516AF24-49E4-4863-81DC-3C13E98F6E1A}" destId="{49350CF2-45C2-4F20-BEEC-CE8367C5A399}" srcOrd="0" destOrd="2" presId="urn:microsoft.com/office/officeart/2005/8/layout/vList5"/>
    <dgm:cxn modelId="{25D0F038-4E4A-4B17-9F19-7A3899012043}" type="presOf" srcId="{6EF7EAE7-3285-44AB-89BF-528B63C575F0}" destId="{308875B8-D185-4134-8198-C76AD2579119}" srcOrd="0" destOrd="2" presId="urn:microsoft.com/office/officeart/2005/8/layout/vList5"/>
    <dgm:cxn modelId="{A02F1E3F-38A2-4275-B456-04461486D838}" type="presOf" srcId="{10732284-5393-4902-A60B-D7F1F48B1476}" destId="{49350CF2-45C2-4F20-BEEC-CE8367C5A399}" srcOrd="0" destOrd="0" presId="urn:microsoft.com/office/officeart/2005/8/layout/vList5"/>
    <dgm:cxn modelId="{E25CA14E-E642-4343-A0C0-4D11CDA3E441}" srcId="{EE6FB4D8-4529-45B7-9CAB-7B6E3AF1C14E}" destId="{6EF7EAE7-3285-44AB-89BF-528B63C575F0}" srcOrd="2" destOrd="0" parTransId="{7D3BFC7D-D69D-42FE-8A80-1D392DA58938}" sibTransId="{6BE996D8-C318-4F40-9596-94730B934515}"/>
    <dgm:cxn modelId="{4FC9DD4E-4E9D-436F-85F0-A98A89BD24A6}" srcId="{EE6FB4D8-4529-45B7-9CAB-7B6E3AF1C14E}" destId="{1C68CACF-87E5-40F0-95AE-D9CC948E85E5}" srcOrd="4" destOrd="0" parTransId="{0895E008-10F0-44A2-A449-06286A9F4FFD}" sibTransId="{488CE8AD-EB64-442B-AC9C-F754136ED883}"/>
    <dgm:cxn modelId="{7108276F-F6E6-4F36-9792-C81C45731AD0}" srcId="{71EC055B-926C-4208-834D-39D712AC0601}" destId="{6516AF24-49E4-4863-81DC-3C13E98F6E1A}" srcOrd="2" destOrd="0" parTransId="{A3E47E11-A0E2-4BF4-BCC4-356BB7863DFD}" sibTransId="{F7B0ADFF-510E-4278-B60F-804EB63E1304}"/>
    <dgm:cxn modelId="{82CE6250-42CE-4623-A5B9-6551F47C85FA}" type="presOf" srcId="{3308AAC4-DB26-4578-BDFB-A43FCE03AA56}" destId="{308875B8-D185-4134-8198-C76AD2579119}" srcOrd="0" destOrd="1" presId="urn:microsoft.com/office/officeart/2005/8/layout/vList5"/>
    <dgm:cxn modelId="{5F658551-87C7-4B10-802E-1F38F57ADE2B}" type="presOf" srcId="{EE6FB4D8-4529-45B7-9CAB-7B6E3AF1C14E}" destId="{47FA8535-F4F9-4516-9E3A-F13080A4B2AD}" srcOrd="0" destOrd="0" presId="urn:microsoft.com/office/officeart/2005/8/layout/vList5"/>
    <dgm:cxn modelId="{B44CE386-7A33-4AFB-A743-1B43126AD2A8}" type="presOf" srcId="{5A72660B-BB9F-4584-ADC8-6EA33D1AE7AD}" destId="{308875B8-D185-4134-8198-C76AD2579119}" srcOrd="0" destOrd="0" presId="urn:microsoft.com/office/officeart/2005/8/layout/vList5"/>
    <dgm:cxn modelId="{CA2FA88A-3846-41B8-B4E0-18B6373FBDB6}" srcId="{EE6FB4D8-4529-45B7-9CAB-7B6E3AF1C14E}" destId="{5A72660B-BB9F-4584-ADC8-6EA33D1AE7AD}" srcOrd="0" destOrd="0" parTransId="{8BF4A04C-AEB8-420D-8488-CCC2B5A49BE4}" sibTransId="{4E87FBE2-BD5D-43B0-BCA0-54E9782FBB86}"/>
    <dgm:cxn modelId="{1C525D9D-9485-42CA-9AB6-4D38C390192B}" type="presOf" srcId="{CBCB97AC-BBF2-4857-889C-A699DD97B911}" destId="{C6265422-2D4E-451B-AED1-D4FD5C33674C}" srcOrd="0" destOrd="0" presId="urn:microsoft.com/office/officeart/2005/8/layout/vList5"/>
    <dgm:cxn modelId="{440FE3A1-C875-49B6-A8A5-317492A082E7}" srcId="{CBCB97AC-BBF2-4857-889C-A699DD97B911}" destId="{71EC055B-926C-4208-834D-39D712AC0601}" srcOrd="1" destOrd="0" parTransId="{25891599-5653-4ACB-8C12-95468E52633A}" sibTransId="{44149263-8DBF-4918-84A5-EA36F35A5600}"/>
    <dgm:cxn modelId="{8B5DD2BD-0DEE-4CA4-98C5-DCAE8E010D61}" type="presOf" srcId="{71EC055B-926C-4208-834D-39D712AC0601}" destId="{F44CFD09-79C5-4023-8253-54708D22CA4A}" srcOrd="0" destOrd="0" presId="urn:microsoft.com/office/officeart/2005/8/layout/vList5"/>
    <dgm:cxn modelId="{269674C7-5ADF-4EAE-A91F-AF6F4C79B61B}" srcId="{EE6FB4D8-4529-45B7-9CAB-7B6E3AF1C14E}" destId="{C2431696-5C4A-4D93-80A5-1F9D018B6F1E}" srcOrd="3" destOrd="0" parTransId="{4BE17CC5-AF4D-4B9A-8648-97E61C8BCBAF}" sibTransId="{AE17623D-B103-4CBE-8397-6C18E4C973D1}"/>
    <dgm:cxn modelId="{760833D8-F7A3-42BD-9A61-BA3421B4795F}" type="presOf" srcId="{1C68CACF-87E5-40F0-95AE-D9CC948E85E5}" destId="{308875B8-D185-4134-8198-C76AD2579119}" srcOrd="0" destOrd="4" presId="urn:microsoft.com/office/officeart/2005/8/layout/vList5"/>
    <dgm:cxn modelId="{404AA9E0-9F47-4BD1-A7B2-7EAC744F4FF8}" srcId="{71EC055B-926C-4208-834D-39D712AC0601}" destId="{10732284-5393-4902-A60B-D7F1F48B1476}" srcOrd="0" destOrd="0" parTransId="{9773A54A-F685-450F-8454-87DE81780F25}" sibTransId="{CCFB4237-1BC7-49C2-99B5-7CC250FF4F15}"/>
    <dgm:cxn modelId="{AEB1F2FD-B973-4712-88F6-EB973EB8D4C6}" type="presOf" srcId="{5408C1A3-EB5C-41B7-B98C-FA57A753F036}" destId="{49350CF2-45C2-4F20-BEEC-CE8367C5A399}" srcOrd="0" destOrd="1" presId="urn:microsoft.com/office/officeart/2005/8/layout/vList5"/>
    <dgm:cxn modelId="{E69AAC5E-9870-49B8-AA4E-EDBE0E3CC6FE}" type="presParOf" srcId="{C6265422-2D4E-451B-AED1-D4FD5C33674C}" destId="{C41F1612-AE8E-42F8-921D-9A78A3338C1B}" srcOrd="0" destOrd="0" presId="urn:microsoft.com/office/officeart/2005/8/layout/vList5"/>
    <dgm:cxn modelId="{F33627C9-3229-4451-B576-53603D3F2996}" type="presParOf" srcId="{C41F1612-AE8E-42F8-921D-9A78A3338C1B}" destId="{47FA8535-F4F9-4516-9E3A-F13080A4B2AD}" srcOrd="0" destOrd="0" presId="urn:microsoft.com/office/officeart/2005/8/layout/vList5"/>
    <dgm:cxn modelId="{04824B7C-A9FD-431D-8384-DA70AF3A9CC2}" type="presParOf" srcId="{C41F1612-AE8E-42F8-921D-9A78A3338C1B}" destId="{308875B8-D185-4134-8198-C76AD2579119}" srcOrd="1" destOrd="0" presId="urn:microsoft.com/office/officeart/2005/8/layout/vList5"/>
    <dgm:cxn modelId="{943A10CE-0547-49EE-A440-F97B75BBA9F2}" type="presParOf" srcId="{C6265422-2D4E-451B-AED1-D4FD5C33674C}" destId="{EDE15E45-FFC3-4BF3-A7C4-1B08A35D58B5}" srcOrd="1" destOrd="0" presId="urn:microsoft.com/office/officeart/2005/8/layout/vList5"/>
    <dgm:cxn modelId="{D78268CE-5AC0-4352-9615-A6215AE74F4A}" type="presParOf" srcId="{C6265422-2D4E-451B-AED1-D4FD5C33674C}" destId="{59B6C2D2-A80D-4A06-996F-B240B9AC9896}" srcOrd="2" destOrd="0" presId="urn:microsoft.com/office/officeart/2005/8/layout/vList5"/>
    <dgm:cxn modelId="{9E1F9889-7BBC-49BF-92C0-1BE644824C69}" type="presParOf" srcId="{59B6C2D2-A80D-4A06-996F-B240B9AC9896}" destId="{F44CFD09-79C5-4023-8253-54708D22CA4A}" srcOrd="0" destOrd="0" presId="urn:microsoft.com/office/officeart/2005/8/layout/vList5"/>
    <dgm:cxn modelId="{11EC491E-284C-42D4-AB03-517D7F98CA44}" type="presParOf" srcId="{59B6C2D2-A80D-4A06-996F-B240B9AC9896}" destId="{49350CF2-45C2-4F20-BEEC-CE8367C5A399}"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8643A6FA-5348-4560-84B3-F5B4CF10612E}" type="doc">
      <dgm:prSet loTypeId="urn:microsoft.com/office/officeart/2005/8/layout/hList1" loCatId="list" qsTypeId="urn:microsoft.com/office/officeart/2005/8/quickstyle/simple1" qsCatId="simple" csTypeId="urn:microsoft.com/office/officeart/2005/8/colors/accent2_2" csCatId="accent2" phldr="1"/>
      <dgm:spPr/>
      <dgm:t>
        <a:bodyPr/>
        <a:lstStyle/>
        <a:p>
          <a:endParaRPr lang="en-US"/>
        </a:p>
      </dgm:t>
    </dgm:pt>
    <dgm:pt modelId="{13BE94F6-4E02-4679-9D6F-37A7F0691028}">
      <dgm:prSet/>
      <dgm:spPr/>
      <dgm:t>
        <a:bodyPr/>
        <a:lstStyle/>
        <a:p>
          <a:r>
            <a:rPr lang="en-US" b="0" i="0" dirty="0"/>
            <a:t>Domain E – take actionable steps to reduce burdens &amp; barriers to participation in trials 	</a:t>
          </a:r>
          <a:endParaRPr lang="en-US" dirty="0"/>
        </a:p>
      </dgm:t>
    </dgm:pt>
    <dgm:pt modelId="{598D6F87-D9EC-451E-8965-7DFAD49178B0}" type="parTrans" cxnId="{3CA7124A-C41A-4F46-85FB-3DB718A6157F}">
      <dgm:prSet/>
      <dgm:spPr/>
      <dgm:t>
        <a:bodyPr/>
        <a:lstStyle/>
        <a:p>
          <a:endParaRPr lang="en-US"/>
        </a:p>
      </dgm:t>
    </dgm:pt>
    <dgm:pt modelId="{840787DA-4DFD-4E33-BDDF-F9AD552E8771}" type="sibTrans" cxnId="{3CA7124A-C41A-4F46-85FB-3DB718A6157F}">
      <dgm:prSet/>
      <dgm:spPr/>
      <dgm:t>
        <a:bodyPr/>
        <a:lstStyle/>
        <a:p>
          <a:endParaRPr lang="en-US"/>
        </a:p>
      </dgm:t>
    </dgm:pt>
    <dgm:pt modelId="{AC720AF3-0A50-40A4-AB23-029B00D2C148}">
      <dgm:prSet/>
      <dgm:spPr/>
      <dgm:t>
        <a:bodyPr/>
        <a:lstStyle/>
        <a:p>
          <a:r>
            <a:rPr lang="en-US" b="0" i="0" dirty="0"/>
            <a:t>Domain F – funding, resources &amp; support</a:t>
          </a:r>
          <a:endParaRPr lang="en-US" dirty="0"/>
        </a:p>
      </dgm:t>
    </dgm:pt>
    <dgm:pt modelId="{73D1BD88-8036-4EF0-A28C-F9006DCE73D6}" type="parTrans" cxnId="{ABF4165A-4955-4641-B89A-BFA227690704}">
      <dgm:prSet/>
      <dgm:spPr/>
      <dgm:t>
        <a:bodyPr/>
        <a:lstStyle/>
        <a:p>
          <a:endParaRPr lang="en-US"/>
        </a:p>
      </dgm:t>
    </dgm:pt>
    <dgm:pt modelId="{F80BC848-1FC5-4CE5-977D-6EF3344F51C5}" type="sibTrans" cxnId="{ABF4165A-4955-4641-B89A-BFA227690704}">
      <dgm:prSet/>
      <dgm:spPr/>
      <dgm:t>
        <a:bodyPr/>
        <a:lstStyle/>
        <a:p>
          <a:endParaRPr lang="en-US"/>
        </a:p>
      </dgm:t>
    </dgm:pt>
    <dgm:pt modelId="{8A50B38A-AC06-4309-95B6-BA3625D4F631}">
      <dgm:prSet custT="1"/>
      <dgm:spPr/>
      <dgm:t>
        <a:bodyPr/>
        <a:lstStyle/>
        <a:p>
          <a:pPr>
            <a:buFont typeface="Wingdings" panose="05000000000000000000" pitchFamily="2" charset="2"/>
            <a:buChar char="§"/>
          </a:pPr>
          <a:r>
            <a:rPr lang="en-US" sz="2000" dirty="0"/>
            <a:t>Recommend providing participant navigator</a:t>
          </a:r>
        </a:p>
      </dgm:t>
    </dgm:pt>
    <dgm:pt modelId="{0A2ADB9F-6B2F-49EC-B126-341A3939E90A}" type="parTrans" cxnId="{D1AAFAE8-88A7-477C-A34B-32547FCECDED}">
      <dgm:prSet/>
      <dgm:spPr/>
      <dgm:t>
        <a:bodyPr/>
        <a:lstStyle/>
        <a:p>
          <a:endParaRPr lang="en-US"/>
        </a:p>
      </dgm:t>
    </dgm:pt>
    <dgm:pt modelId="{432AF383-B046-4BC4-9B5D-F2BC0147D96D}" type="sibTrans" cxnId="{D1AAFAE8-88A7-477C-A34B-32547FCECDED}">
      <dgm:prSet/>
      <dgm:spPr/>
      <dgm:t>
        <a:bodyPr/>
        <a:lstStyle/>
        <a:p>
          <a:endParaRPr lang="en-US"/>
        </a:p>
      </dgm:t>
    </dgm:pt>
    <dgm:pt modelId="{19F67EBC-A31E-4C19-9208-6BF9F598C0CD}">
      <dgm:prSet custT="1"/>
      <dgm:spPr/>
      <dgm:t>
        <a:bodyPr/>
        <a:lstStyle/>
        <a:p>
          <a:pPr>
            <a:buFont typeface="Wingdings" panose="05000000000000000000" pitchFamily="2" charset="2"/>
            <a:buChar char="§"/>
          </a:pPr>
          <a:r>
            <a:rPr lang="en-US" sz="2000" dirty="0"/>
            <a:t>Remove the barrier for co-pays/deductibles; provide enhanced transparency for both</a:t>
          </a:r>
        </a:p>
      </dgm:t>
    </dgm:pt>
    <dgm:pt modelId="{A9DCCB77-9859-41F3-ACA7-0841246BB067}" type="parTrans" cxnId="{E238EA27-59F5-4307-A546-ECC8F330112A}">
      <dgm:prSet/>
      <dgm:spPr/>
      <dgm:t>
        <a:bodyPr/>
        <a:lstStyle/>
        <a:p>
          <a:endParaRPr lang="en-US"/>
        </a:p>
      </dgm:t>
    </dgm:pt>
    <dgm:pt modelId="{139D53B2-8F02-49F4-ABA2-A26717B47D9B}" type="sibTrans" cxnId="{E238EA27-59F5-4307-A546-ECC8F330112A}">
      <dgm:prSet/>
      <dgm:spPr/>
      <dgm:t>
        <a:bodyPr/>
        <a:lstStyle/>
        <a:p>
          <a:endParaRPr lang="en-US"/>
        </a:p>
      </dgm:t>
    </dgm:pt>
    <dgm:pt modelId="{564A4DAA-5CA8-4894-B735-AEF706DB4C2B}">
      <dgm:prSet custT="1"/>
      <dgm:spPr/>
      <dgm:t>
        <a:bodyPr/>
        <a:lstStyle/>
        <a:p>
          <a:pPr>
            <a:buFont typeface="Wingdings" panose="05000000000000000000" pitchFamily="2" charset="2"/>
            <a:buChar char="§"/>
          </a:pPr>
          <a:r>
            <a:rPr lang="en-US" sz="2000" dirty="0"/>
            <a:t>Allocate funds and reimburse participant and caregiver/supporter expenses</a:t>
          </a:r>
        </a:p>
      </dgm:t>
    </dgm:pt>
    <dgm:pt modelId="{37D988D7-F325-4F51-A26B-286C54646200}" type="parTrans" cxnId="{4CCD2AEE-59C2-45B3-8929-557A6D00F0A8}">
      <dgm:prSet/>
      <dgm:spPr/>
      <dgm:t>
        <a:bodyPr/>
        <a:lstStyle/>
        <a:p>
          <a:endParaRPr lang="en-US"/>
        </a:p>
      </dgm:t>
    </dgm:pt>
    <dgm:pt modelId="{A7370C8F-8154-46B2-9A74-017668632863}" type="sibTrans" cxnId="{4CCD2AEE-59C2-45B3-8929-557A6D00F0A8}">
      <dgm:prSet/>
      <dgm:spPr/>
      <dgm:t>
        <a:bodyPr/>
        <a:lstStyle/>
        <a:p>
          <a:endParaRPr lang="en-US"/>
        </a:p>
      </dgm:t>
    </dgm:pt>
    <dgm:pt modelId="{CF4957AF-8FA8-40B5-A139-0A6C5E13A3A7}">
      <dgm:prSet custT="1"/>
      <dgm:spPr/>
      <dgm:t>
        <a:bodyPr/>
        <a:lstStyle/>
        <a:p>
          <a:pPr>
            <a:buFont typeface="Wingdings" panose="05000000000000000000" pitchFamily="2" charset="2"/>
            <a:buChar char="§"/>
          </a:pPr>
          <a:r>
            <a:rPr lang="en-US" sz="2000" dirty="0"/>
            <a:t>Provide compensation for time and effort</a:t>
          </a:r>
        </a:p>
      </dgm:t>
    </dgm:pt>
    <dgm:pt modelId="{9D757D20-BE7A-4F80-B145-12AEFF25E0B9}" type="parTrans" cxnId="{5B36F6D4-7101-41E4-A78E-A3F80935A247}">
      <dgm:prSet/>
      <dgm:spPr/>
      <dgm:t>
        <a:bodyPr/>
        <a:lstStyle/>
        <a:p>
          <a:endParaRPr lang="en-US"/>
        </a:p>
      </dgm:t>
    </dgm:pt>
    <dgm:pt modelId="{4DD60893-1898-44FE-9175-69F4C80B1767}" type="sibTrans" cxnId="{5B36F6D4-7101-41E4-A78E-A3F80935A247}">
      <dgm:prSet/>
      <dgm:spPr/>
      <dgm:t>
        <a:bodyPr/>
        <a:lstStyle/>
        <a:p>
          <a:endParaRPr lang="en-US"/>
        </a:p>
      </dgm:t>
    </dgm:pt>
    <dgm:pt modelId="{5AEB6C9B-3D51-47AB-A0C6-E19DA6B45EFC}">
      <dgm:prSet custT="1"/>
      <dgm:spPr/>
      <dgm:t>
        <a:bodyPr/>
        <a:lstStyle/>
        <a:p>
          <a:pPr>
            <a:buFont typeface="Wingdings" panose="05000000000000000000" pitchFamily="2" charset="2"/>
            <a:buChar char="§"/>
          </a:pPr>
          <a:r>
            <a:rPr lang="en-US" sz="2000" dirty="0"/>
            <a:t>Call to create commonality of language &amp; remove uncertainty on range of reimbursable expense categories without exposing sponsors to perception of offering inducement or coercion</a:t>
          </a:r>
        </a:p>
      </dgm:t>
    </dgm:pt>
    <dgm:pt modelId="{2CDB98DF-50F1-4C02-AD62-10EEAFA627D4}" type="parTrans" cxnId="{C8BA03B3-A644-4201-8B1C-AA53E8816B6C}">
      <dgm:prSet/>
      <dgm:spPr/>
      <dgm:t>
        <a:bodyPr/>
        <a:lstStyle/>
        <a:p>
          <a:endParaRPr lang="en-US"/>
        </a:p>
      </dgm:t>
    </dgm:pt>
    <dgm:pt modelId="{EB940FC8-CCED-458E-9E1B-5EAF09B92F4E}" type="sibTrans" cxnId="{C8BA03B3-A644-4201-8B1C-AA53E8816B6C}">
      <dgm:prSet/>
      <dgm:spPr/>
      <dgm:t>
        <a:bodyPr/>
        <a:lstStyle/>
        <a:p>
          <a:endParaRPr lang="en-US"/>
        </a:p>
      </dgm:t>
    </dgm:pt>
    <dgm:pt modelId="{9DF066BC-0482-4655-9EF4-9E65607540E1}" type="pres">
      <dgm:prSet presAssocID="{8643A6FA-5348-4560-84B3-F5B4CF10612E}" presName="Name0" presStyleCnt="0">
        <dgm:presLayoutVars>
          <dgm:dir/>
          <dgm:animLvl val="lvl"/>
          <dgm:resizeHandles val="exact"/>
        </dgm:presLayoutVars>
      </dgm:prSet>
      <dgm:spPr/>
    </dgm:pt>
    <dgm:pt modelId="{B9B75541-FAFF-47F1-B9E5-A85C7ABEFE0B}" type="pres">
      <dgm:prSet presAssocID="{13BE94F6-4E02-4679-9D6F-37A7F0691028}" presName="composite" presStyleCnt="0"/>
      <dgm:spPr/>
    </dgm:pt>
    <dgm:pt modelId="{2368735D-A94F-417C-B562-E5BD0E541007}" type="pres">
      <dgm:prSet presAssocID="{13BE94F6-4E02-4679-9D6F-37A7F0691028}" presName="parTx" presStyleLbl="alignNode1" presStyleIdx="0" presStyleCnt="2">
        <dgm:presLayoutVars>
          <dgm:chMax val="0"/>
          <dgm:chPref val="0"/>
          <dgm:bulletEnabled val="1"/>
        </dgm:presLayoutVars>
      </dgm:prSet>
      <dgm:spPr/>
    </dgm:pt>
    <dgm:pt modelId="{237C6552-9F4C-4CC3-BD37-E8B73756A2A5}" type="pres">
      <dgm:prSet presAssocID="{13BE94F6-4E02-4679-9D6F-37A7F0691028}" presName="desTx" presStyleLbl="alignAccFollowNode1" presStyleIdx="0" presStyleCnt="2">
        <dgm:presLayoutVars>
          <dgm:bulletEnabled val="1"/>
        </dgm:presLayoutVars>
      </dgm:prSet>
      <dgm:spPr/>
    </dgm:pt>
    <dgm:pt modelId="{3D1D093A-331D-4225-9575-E7B59D7642AF}" type="pres">
      <dgm:prSet presAssocID="{840787DA-4DFD-4E33-BDDF-F9AD552E8771}" presName="space" presStyleCnt="0"/>
      <dgm:spPr/>
    </dgm:pt>
    <dgm:pt modelId="{62B7A7A3-B729-4DF2-83D2-555466C43CA7}" type="pres">
      <dgm:prSet presAssocID="{AC720AF3-0A50-40A4-AB23-029B00D2C148}" presName="composite" presStyleCnt="0"/>
      <dgm:spPr/>
    </dgm:pt>
    <dgm:pt modelId="{5A8713CA-DA75-4B33-98A3-1D74DBDF8821}" type="pres">
      <dgm:prSet presAssocID="{AC720AF3-0A50-40A4-AB23-029B00D2C148}" presName="parTx" presStyleLbl="alignNode1" presStyleIdx="1" presStyleCnt="2" custLinFactNeighborX="-6281" custLinFactNeighborY="-515">
        <dgm:presLayoutVars>
          <dgm:chMax val="0"/>
          <dgm:chPref val="0"/>
          <dgm:bulletEnabled val="1"/>
        </dgm:presLayoutVars>
      </dgm:prSet>
      <dgm:spPr/>
    </dgm:pt>
    <dgm:pt modelId="{B979E4A2-4CDB-4DAC-8C70-B32C0059DEC0}" type="pres">
      <dgm:prSet presAssocID="{AC720AF3-0A50-40A4-AB23-029B00D2C148}" presName="desTx" presStyleLbl="alignAccFollowNode1" presStyleIdx="1" presStyleCnt="2" custLinFactNeighborX="-6281" custLinFactNeighborY="-2136">
        <dgm:presLayoutVars>
          <dgm:bulletEnabled val="1"/>
        </dgm:presLayoutVars>
      </dgm:prSet>
      <dgm:spPr/>
    </dgm:pt>
  </dgm:ptLst>
  <dgm:cxnLst>
    <dgm:cxn modelId="{23C2BA1C-F242-4126-8751-8488B0F4C338}" type="presOf" srcId="{564A4DAA-5CA8-4894-B735-AEF706DB4C2B}" destId="{237C6552-9F4C-4CC3-BD37-E8B73756A2A5}" srcOrd="0" destOrd="1" presId="urn:microsoft.com/office/officeart/2005/8/layout/hList1"/>
    <dgm:cxn modelId="{313F7220-DC41-4E76-A0B2-BAAAB30DBAEC}" type="presOf" srcId="{13BE94F6-4E02-4679-9D6F-37A7F0691028}" destId="{2368735D-A94F-417C-B562-E5BD0E541007}" srcOrd="0" destOrd="0" presId="urn:microsoft.com/office/officeart/2005/8/layout/hList1"/>
    <dgm:cxn modelId="{E238EA27-59F5-4307-A546-ECC8F330112A}" srcId="{AC720AF3-0A50-40A4-AB23-029B00D2C148}" destId="{19F67EBC-A31E-4C19-9208-6BF9F598C0CD}" srcOrd="0" destOrd="0" parTransId="{A9DCCB77-9859-41F3-ACA7-0841246BB067}" sibTransId="{139D53B2-8F02-49F4-ABA2-A26717B47D9B}"/>
    <dgm:cxn modelId="{98FFD25D-2CC7-4046-8978-5858C9F671F6}" type="presOf" srcId="{19F67EBC-A31E-4C19-9208-6BF9F598C0CD}" destId="{B979E4A2-4CDB-4DAC-8C70-B32C0059DEC0}" srcOrd="0" destOrd="0" presId="urn:microsoft.com/office/officeart/2005/8/layout/hList1"/>
    <dgm:cxn modelId="{3CA7124A-C41A-4F46-85FB-3DB718A6157F}" srcId="{8643A6FA-5348-4560-84B3-F5B4CF10612E}" destId="{13BE94F6-4E02-4679-9D6F-37A7F0691028}" srcOrd="0" destOrd="0" parTransId="{598D6F87-D9EC-451E-8965-7DFAD49178B0}" sibTransId="{840787DA-4DFD-4E33-BDDF-F9AD552E8771}"/>
    <dgm:cxn modelId="{CCF2F56C-DEF9-4DE4-B175-266944655A55}" type="presOf" srcId="{8A50B38A-AC06-4309-95B6-BA3625D4F631}" destId="{237C6552-9F4C-4CC3-BD37-E8B73756A2A5}" srcOrd="0" destOrd="0" presId="urn:microsoft.com/office/officeart/2005/8/layout/hList1"/>
    <dgm:cxn modelId="{F30F5D6D-19DC-4693-801E-0BC1647C9338}" type="presOf" srcId="{8643A6FA-5348-4560-84B3-F5B4CF10612E}" destId="{9DF066BC-0482-4655-9EF4-9E65607540E1}" srcOrd="0" destOrd="0" presId="urn:microsoft.com/office/officeart/2005/8/layout/hList1"/>
    <dgm:cxn modelId="{ABF4165A-4955-4641-B89A-BFA227690704}" srcId="{8643A6FA-5348-4560-84B3-F5B4CF10612E}" destId="{AC720AF3-0A50-40A4-AB23-029B00D2C148}" srcOrd="1" destOrd="0" parTransId="{73D1BD88-8036-4EF0-A28C-F9006DCE73D6}" sibTransId="{F80BC848-1FC5-4CE5-977D-6EF3344F51C5}"/>
    <dgm:cxn modelId="{8945CC7C-77A7-4430-A716-38360D060232}" type="presOf" srcId="{5AEB6C9B-3D51-47AB-A0C6-E19DA6B45EFC}" destId="{B979E4A2-4CDB-4DAC-8C70-B32C0059DEC0}" srcOrd="0" destOrd="1" presId="urn:microsoft.com/office/officeart/2005/8/layout/hList1"/>
    <dgm:cxn modelId="{C8BA03B3-A644-4201-8B1C-AA53E8816B6C}" srcId="{AC720AF3-0A50-40A4-AB23-029B00D2C148}" destId="{5AEB6C9B-3D51-47AB-A0C6-E19DA6B45EFC}" srcOrd="1" destOrd="0" parTransId="{2CDB98DF-50F1-4C02-AD62-10EEAFA627D4}" sibTransId="{EB940FC8-CCED-458E-9E1B-5EAF09B92F4E}"/>
    <dgm:cxn modelId="{F2B56EC6-D42C-4FF0-917F-81B5BB1FD268}" type="presOf" srcId="{CF4957AF-8FA8-40B5-A139-0A6C5E13A3A7}" destId="{237C6552-9F4C-4CC3-BD37-E8B73756A2A5}" srcOrd="0" destOrd="2" presId="urn:microsoft.com/office/officeart/2005/8/layout/hList1"/>
    <dgm:cxn modelId="{5B36F6D4-7101-41E4-A78E-A3F80935A247}" srcId="{13BE94F6-4E02-4679-9D6F-37A7F0691028}" destId="{CF4957AF-8FA8-40B5-A139-0A6C5E13A3A7}" srcOrd="2" destOrd="0" parTransId="{9D757D20-BE7A-4F80-B145-12AEFF25E0B9}" sibTransId="{4DD60893-1898-44FE-9175-69F4C80B1767}"/>
    <dgm:cxn modelId="{893687D5-D1B7-4C73-89A2-13C81ABDE235}" type="presOf" srcId="{AC720AF3-0A50-40A4-AB23-029B00D2C148}" destId="{5A8713CA-DA75-4B33-98A3-1D74DBDF8821}" srcOrd="0" destOrd="0" presId="urn:microsoft.com/office/officeart/2005/8/layout/hList1"/>
    <dgm:cxn modelId="{D1AAFAE8-88A7-477C-A34B-32547FCECDED}" srcId="{13BE94F6-4E02-4679-9D6F-37A7F0691028}" destId="{8A50B38A-AC06-4309-95B6-BA3625D4F631}" srcOrd="0" destOrd="0" parTransId="{0A2ADB9F-6B2F-49EC-B126-341A3939E90A}" sibTransId="{432AF383-B046-4BC4-9B5D-F2BC0147D96D}"/>
    <dgm:cxn modelId="{4CCD2AEE-59C2-45B3-8929-557A6D00F0A8}" srcId="{13BE94F6-4E02-4679-9D6F-37A7F0691028}" destId="{564A4DAA-5CA8-4894-B735-AEF706DB4C2B}" srcOrd="1" destOrd="0" parTransId="{37D988D7-F325-4F51-A26B-286C54646200}" sibTransId="{A7370C8F-8154-46B2-9A74-017668632863}"/>
    <dgm:cxn modelId="{DFABEF2F-BBFB-4CD7-90DF-90470B76A72D}" type="presParOf" srcId="{9DF066BC-0482-4655-9EF4-9E65607540E1}" destId="{B9B75541-FAFF-47F1-B9E5-A85C7ABEFE0B}" srcOrd="0" destOrd="0" presId="urn:microsoft.com/office/officeart/2005/8/layout/hList1"/>
    <dgm:cxn modelId="{E63593E9-8353-45D1-91F6-347B82024EBC}" type="presParOf" srcId="{B9B75541-FAFF-47F1-B9E5-A85C7ABEFE0B}" destId="{2368735D-A94F-417C-B562-E5BD0E541007}" srcOrd="0" destOrd="0" presId="urn:microsoft.com/office/officeart/2005/8/layout/hList1"/>
    <dgm:cxn modelId="{F65ECBCB-2B2B-4B8B-8061-73AA8E33D3DF}" type="presParOf" srcId="{B9B75541-FAFF-47F1-B9E5-A85C7ABEFE0B}" destId="{237C6552-9F4C-4CC3-BD37-E8B73756A2A5}" srcOrd="1" destOrd="0" presId="urn:microsoft.com/office/officeart/2005/8/layout/hList1"/>
    <dgm:cxn modelId="{724C9969-22EC-4BFA-A0DE-522EF10165B7}" type="presParOf" srcId="{9DF066BC-0482-4655-9EF4-9E65607540E1}" destId="{3D1D093A-331D-4225-9575-E7B59D7642AF}" srcOrd="1" destOrd="0" presId="urn:microsoft.com/office/officeart/2005/8/layout/hList1"/>
    <dgm:cxn modelId="{4B4372BC-6C28-4CCF-91F1-3B73ED4AA8F2}" type="presParOf" srcId="{9DF066BC-0482-4655-9EF4-9E65607540E1}" destId="{62B7A7A3-B729-4DF2-83D2-555466C43CA7}" srcOrd="2" destOrd="0" presId="urn:microsoft.com/office/officeart/2005/8/layout/hList1"/>
    <dgm:cxn modelId="{B9F8544E-9F55-4721-93AD-2D7DBDEAD545}" type="presParOf" srcId="{62B7A7A3-B729-4DF2-83D2-555466C43CA7}" destId="{5A8713CA-DA75-4B33-98A3-1D74DBDF8821}" srcOrd="0" destOrd="0" presId="urn:microsoft.com/office/officeart/2005/8/layout/hList1"/>
    <dgm:cxn modelId="{BD7A0375-2C5D-4DAD-B18E-86488A8FBF5F}" type="presParOf" srcId="{62B7A7A3-B729-4DF2-83D2-555466C43CA7}" destId="{B979E4A2-4CDB-4DAC-8C70-B32C0059DEC0}"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15F780D-78E4-4063-BC5E-58F516A89677}" type="doc">
      <dgm:prSet loTypeId="urn:microsoft.com/office/officeart/2005/8/layout/matrix3" loCatId="matrix" qsTypeId="urn:microsoft.com/office/officeart/2005/8/quickstyle/simple1" qsCatId="simple" csTypeId="urn:microsoft.com/office/officeart/2005/8/colors/accent2_2" csCatId="accent2" phldr="1"/>
      <dgm:spPr/>
      <dgm:t>
        <a:bodyPr/>
        <a:lstStyle/>
        <a:p>
          <a:endParaRPr lang="en-US"/>
        </a:p>
      </dgm:t>
    </dgm:pt>
    <dgm:pt modelId="{655D2A32-64DC-4F6F-B057-F5160EF1B092}">
      <dgm:prSet/>
      <dgm:spPr/>
      <dgm:t>
        <a:bodyPr/>
        <a:lstStyle/>
        <a:p>
          <a:r>
            <a:rPr lang="en-US" b="0" i="0" dirty="0"/>
            <a:t>9 Pharma</a:t>
          </a:r>
          <a:endParaRPr lang="en-US" dirty="0"/>
        </a:p>
      </dgm:t>
    </dgm:pt>
    <dgm:pt modelId="{E29612F6-4876-494E-8D5F-1AD2ADCA469F}" type="parTrans" cxnId="{28F2F42E-D0B6-4B5A-9121-9CD6EF01FCBC}">
      <dgm:prSet/>
      <dgm:spPr/>
      <dgm:t>
        <a:bodyPr/>
        <a:lstStyle/>
        <a:p>
          <a:endParaRPr lang="en-US"/>
        </a:p>
      </dgm:t>
    </dgm:pt>
    <dgm:pt modelId="{3717C88C-44DA-430F-B31D-1ADB204CA061}" type="sibTrans" cxnId="{28F2F42E-D0B6-4B5A-9121-9CD6EF01FCBC}">
      <dgm:prSet/>
      <dgm:spPr/>
      <dgm:t>
        <a:bodyPr/>
        <a:lstStyle/>
        <a:p>
          <a:endParaRPr lang="en-US"/>
        </a:p>
      </dgm:t>
    </dgm:pt>
    <dgm:pt modelId="{681769AB-4D68-479E-8EBD-FC5DA7A45E11}">
      <dgm:prSet/>
      <dgm:spPr/>
      <dgm:t>
        <a:bodyPr/>
        <a:lstStyle/>
        <a:p>
          <a:r>
            <a:rPr lang="en-US" b="0" i="0" dirty="0"/>
            <a:t>3 Biopharma</a:t>
          </a:r>
          <a:endParaRPr lang="en-US" dirty="0"/>
        </a:p>
      </dgm:t>
    </dgm:pt>
    <dgm:pt modelId="{94FAAAC6-B738-48CF-9949-CBF4F04199E9}" type="parTrans" cxnId="{FCBD6E2D-829C-49AF-B6B0-E67E53FD1AC3}">
      <dgm:prSet/>
      <dgm:spPr/>
      <dgm:t>
        <a:bodyPr/>
        <a:lstStyle/>
        <a:p>
          <a:endParaRPr lang="en-US"/>
        </a:p>
      </dgm:t>
    </dgm:pt>
    <dgm:pt modelId="{6945D0FE-2D82-4334-AB7C-E81D6DAEB15A}" type="sibTrans" cxnId="{FCBD6E2D-829C-49AF-B6B0-E67E53FD1AC3}">
      <dgm:prSet/>
      <dgm:spPr/>
      <dgm:t>
        <a:bodyPr/>
        <a:lstStyle/>
        <a:p>
          <a:endParaRPr lang="en-US"/>
        </a:p>
      </dgm:t>
    </dgm:pt>
    <dgm:pt modelId="{C8E957A6-B17E-4596-9B1C-75426E8D37B5}">
      <dgm:prSet/>
      <dgm:spPr/>
      <dgm:t>
        <a:bodyPr/>
        <a:lstStyle/>
        <a:p>
          <a:r>
            <a:rPr lang="en-US" b="0" i="0" dirty="0"/>
            <a:t>3 CROs</a:t>
          </a:r>
          <a:endParaRPr lang="en-US" dirty="0"/>
        </a:p>
      </dgm:t>
    </dgm:pt>
    <dgm:pt modelId="{71D07526-06B0-45D3-971D-0EB81B2EB427}" type="parTrans" cxnId="{6D543C15-522F-495E-961A-AD38C9504E8B}">
      <dgm:prSet/>
      <dgm:spPr/>
      <dgm:t>
        <a:bodyPr/>
        <a:lstStyle/>
        <a:p>
          <a:endParaRPr lang="en-US"/>
        </a:p>
      </dgm:t>
    </dgm:pt>
    <dgm:pt modelId="{C5E07DB5-1384-4842-AC73-2BD7365DB98A}" type="sibTrans" cxnId="{6D543C15-522F-495E-961A-AD38C9504E8B}">
      <dgm:prSet/>
      <dgm:spPr/>
      <dgm:t>
        <a:bodyPr/>
        <a:lstStyle/>
        <a:p>
          <a:endParaRPr lang="en-US"/>
        </a:p>
      </dgm:t>
    </dgm:pt>
    <dgm:pt modelId="{479C6868-9F0A-4A10-983C-3C19ECB48CFD}">
      <dgm:prSet/>
      <dgm:spPr/>
      <dgm:t>
        <a:bodyPr/>
        <a:lstStyle/>
        <a:p>
          <a:r>
            <a:rPr lang="en-US" b="0" i="0" dirty="0"/>
            <a:t>Anecdotal Site Insight</a:t>
          </a:r>
          <a:endParaRPr lang="en-US" dirty="0"/>
        </a:p>
      </dgm:t>
    </dgm:pt>
    <dgm:pt modelId="{82CDA36F-0C50-43B0-A559-9493261B4789}" type="parTrans" cxnId="{0FE3742D-1317-4A63-AF5C-8847E9DE07F2}">
      <dgm:prSet/>
      <dgm:spPr/>
      <dgm:t>
        <a:bodyPr/>
        <a:lstStyle/>
        <a:p>
          <a:endParaRPr lang="en-US"/>
        </a:p>
      </dgm:t>
    </dgm:pt>
    <dgm:pt modelId="{9BB8142E-0E21-45BD-AA81-DBEB2F62AD02}" type="sibTrans" cxnId="{0FE3742D-1317-4A63-AF5C-8847E9DE07F2}">
      <dgm:prSet/>
      <dgm:spPr/>
      <dgm:t>
        <a:bodyPr/>
        <a:lstStyle/>
        <a:p>
          <a:endParaRPr lang="en-US"/>
        </a:p>
      </dgm:t>
    </dgm:pt>
    <dgm:pt modelId="{BF1F125F-3D75-4BED-958E-2D27A1F67E9D}" type="pres">
      <dgm:prSet presAssocID="{015F780D-78E4-4063-BC5E-58F516A89677}" presName="matrix" presStyleCnt="0">
        <dgm:presLayoutVars>
          <dgm:chMax val="1"/>
          <dgm:dir/>
          <dgm:resizeHandles val="exact"/>
        </dgm:presLayoutVars>
      </dgm:prSet>
      <dgm:spPr/>
    </dgm:pt>
    <dgm:pt modelId="{2E12DB8E-B64A-4EB4-8CC6-E1EF0F7508E5}" type="pres">
      <dgm:prSet presAssocID="{015F780D-78E4-4063-BC5E-58F516A89677}" presName="diamond" presStyleLbl="bgShp" presStyleIdx="0" presStyleCnt="1"/>
      <dgm:spPr/>
    </dgm:pt>
    <dgm:pt modelId="{E06D2F24-56C5-4D3C-9A21-B72A5D87E12F}" type="pres">
      <dgm:prSet presAssocID="{015F780D-78E4-4063-BC5E-58F516A89677}" presName="quad1" presStyleLbl="node1" presStyleIdx="0" presStyleCnt="4">
        <dgm:presLayoutVars>
          <dgm:chMax val="0"/>
          <dgm:chPref val="0"/>
          <dgm:bulletEnabled val="1"/>
        </dgm:presLayoutVars>
      </dgm:prSet>
      <dgm:spPr/>
    </dgm:pt>
    <dgm:pt modelId="{4B6206AF-A71A-436A-864A-FB148CE82FA1}" type="pres">
      <dgm:prSet presAssocID="{015F780D-78E4-4063-BC5E-58F516A89677}" presName="quad2" presStyleLbl="node1" presStyleIdx="1" presStyleCnt="4">
        <dgm:presLayoutVars>
          <dgm:chMax val="0"/>
          <dgm:chPref val="0"/>
          <dgm:bulletEnabled val="1"/>
        </dgm:presLayoutVars>
      </dgm:prSet>
      <dgm:spPr/>
    </dgm:pt>
    <dgm:pt modelId="{1AA3BEDA-3422-40EE-B174-DE0D83318256}" type="pres">
      <dgm:prSet presAssocID="{015F780D-78E4-4063-BC5E-58F516A89677}" presName="quad3" presStyleLbl="node1" presStyleIdx="2" presStyleCnt="4">
        <dgm:presLayoutVars>
          <dgm:chMax val="0"/>
          <dgm:chPref val="0"/>
          <dgm:bulletEnabled val="1"/>
        </dgm:presLayoutVars>
      </dgm:prSet>
      <dgm:spPr/>
    </dgm:pt>
    <dgm:pt modelId="{7F8A9F05-3CAD-4E05-BB15-5A7C7192CB4B}" type="pres">
      <dgm:prSet presAssocID="{015F780D-78E4-4063-BC5E-58F516A89677}" presName="quad4" presStyleLbl="node1" presStyleIdx="3" presStyleCnt="4">
        <dgm:presLayoutVars>
          <dgm:chMax val="0"/>
          <dgm:chPref val="0"/>
          <dgm:bulletEnabled val="1"/>
        </dgm:presLayoutVars>
      </dgm:prSet>
      <dgm:spPr/>
    </dgm:pt>
  </dgm:ptLst>
  <dgm:cxnLst>
    <dgm:cxn modelId="{7E13ED03-9920-499C-A10A-D6B1F8858499}" type="presOf" srcId="{C8E957A6-B17E-4596-9B1C-75426E8D37B5}" destId="{1AA3BEDA-3422-40EE-B174-DE0D83318256}" srcOrd="0" destOrd="0" presId="urn:microsoft.com/office/officeart/2005/8/layout/matrix3"/>
    <dgm:cxn modelId="{6D543C15-522F-495E-961A-AD38C9504E8B}" srcId="{015F780D-78E4-4063-BC5E-58F516A89677}" destId="{C8E957A6-B17E-4596-9B1C-75426E8D37B5}" srcOrd="2" destOrd="0" parTransId="{71D07526-06B0-45D3-971D-0EB81B2EB427}" sibTransId="{C5E07DB5-1384-4842-AC73-2BD7365DB98A}"/>
    <dgm:cxn modelId="{FCBD6E2D-829C-49AF-B6B0-E67E53FD1AC3}" srcId="{015F780D-78E4-4063-BC5E-58F516A89677}" destId="{681769AB-4D68-479E-8EBD-FC5DA7A45E11}" srcOrd="1" destOrd="0" parTransId="{94FAAAC6-B738-48CF-9949-CBF4F04199E9}" sibTransId="{6945D0FE-2D82-4334-AB7C-E81D6DAEB15A}"/>
    <dgm:cxn modelId="{0FE3742D-1317-4A63-AF5C-8847E9DE07F2}" srcId="{015F780D-78E4-4063-BC5E-58F516A89677}" destId="{479C6868-9F0A-4A10-983C-3C19ECB48CFD}" srcOrd="3" destOrd="0" parTransId="{82CDA36F-0C50-43B0-A559-9493261B4789}" sibTransId="{9BB8142E-0E21-45BD-AA81-DBEB2F62AD02}"/>
    <dgm:cxn modelId="{28F2F42E-D0B6-4B5A-9121-9CD6EF01FCBC}" srcId="{015F780D-78E4-4063-BC5E-58F516A89677}" destId="{655D2A32-64DC-4F6F-B057-F5160EF1B092}" srcOrd="0" destOrd="0" parTransId="{E29612F6-4876-494E-8D5F-1AD2ADCA469F}" sibTransId="{3717C88C-44DA-430F-B31D-1ADB204CA061}"/>
    <dgm:cxn modelId="{97633183-54ED-4996-9EF4-5D2BC10666A6}" type="presOf" srcId="{681769AB-4D68-479E-8EBD-FC5DA7A45E11}" destId="{4B6206AF-A71A-436A-864A-FB148CE82FA1}" srcOrd="0" destOrd="0" presId="urn:microsoft.com/office/officeart/2005/8/layout/matrix3"/>
    <dgm:cxn modelId="{EE065094-DBBA-4986-910C-9243BFC0348E}" type="presOf" srcId="{479C6868-9F0A-4A10-983C-3C19ECB48CFD}" destId="{7F8A9F05-3CAD-4E05-BB15-5A7C7192CB4B}" srcOrd="0" destOrd="0" presId="urn:microsoft.com/office/officeart/2005/8/layout/matrix3"/>
    <dgm:cxn modelId="{666FFBD4-FDB0-467C-ADF1-DCCD32BDE988}" type="presOf" srcId="{015F780D-78E4-4063-BC5E-58F516A89677}" destId="{BF1F125F-3D75-4BED-958E-2D27A1F67E9D}" srcOrd="0" destOrd="0" presId="urn:microsoft.com/office/officeart/2005/8/layout/matrix3"/>
    <dgm:cxn modelId="{F3A2A3F5-8863-403A-B213-4F41EA054067}" type="presOf" srcId="{655D2A32-64DC-4F6F-B057-F5160EF1B092}" destId="{E06D2F24-56C5-4D3C-9A21-B72A5D87E12F}" srcOrd="0" destOrd="0" presId="urn:microsoft.com/office/officeart/2005/8/layout/matrix3"/>
    <dgm:cxn modelId="{C96BE1FE-ACBC-49C8-A8F7-DB3ADC72A791}" type="presParOf" srcId="{BF1F125F-3D75-4BED-958E-2D27A1F67E9D}" destId="{2E12DB8E-B64A-4EB4-8CC6-E1EF0F7508E5}" srcOrd="0" destOrd="0" presId="urn:microsoft.com/office/officeart/2005/8/layout/matrix3"/>
    <dgm:cxn modelId="{FC14A17A-75CB-4B98-8BD0-B5650D645836}" type="presParOf" srcId="{BF1F125F-3D75-4BED-958E-2D27A1F67E9D}" destId="{E06D2F24-56C5-4D3C-9A21-B72A5D87E12F}" srcOrd="1" destOrd="0" presId="urn:microsoft.com/office/officeart/2005/8/layout/matrix3"/>
    <dgm:cxn modelId="{2E86DB51-7555-4926-965C-ED6565BCC23D}" type="presParOf" srcId="{BF1F125F-3D75-4BED-958E-2D27A1F67E9D}" destId="{4B6206AF-A71A-436A-864A-FB148CE82FA1}" srcOrd="2" destOrd="0" presId="urn:microsoft.com/office/officeart/2005/8/layout/matrix3"/>
    <dgm:cxn modelId="{D06F1119-43C9-47F0-9381-F98B20F4A701}" type="presParOf" srcId="{BF1F125F-3D75-4BED-958E-2D27A1F67E9D}" destId="{1AA3BEDA-3422-40EE-B174-DE0D83318256}" srcOrd="3" destOrd="0" presId="urn:microsoft.com/office/officeart/2005/8/layout/matrix3"/>
    <dgm:cxn modelId="{68F21D0B-84DB-41BB-898A-6070890F0534}" type="presParOf" srcId="{BF1F125F-3D75-4BED-958E-2D27A1F67E9D}" destId="{7F8A9F05-3CAD-4E05-BB15-5A7C7192CB4B}"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576F5E4-E140-420E-AB4D-43FF708BD4B4}" type="doc">
      <dgm:prSet loTypeId="urn:microsoft.com/office/officeart/2005/8/layout/venn1" loCatId="relationship" qsTypeId="urn:microsoft.com/office/officeart/2005/8/quickstyle/simple1" qsCatId="simple" csTypeId="urn:microsoft.com/office/officeart/2005/8/colors/colorful1" csCatId="colorful" phldr="1"/>
      <dgm:spPr/>
      <dgm:t>
        <a:bodyPr/>
        <a:lstStyle/>
        <a:p>
          <a:endParaRPr lang="en-US"/>
        </a:p>
      </dgm:t>
    </dgm:pt>
    <dgm:pt modelId="{5BDCF59A-04F9-4394-A2B7-90C2A2E725D9}">
      <dgm:prSet custT="1"/>
      <dgm:spPr/>
      <dgm:t>
        <a:bodyPr/>
        <a:lstStyle/>
        <a:p>
          <a:r>
            <a:rPr lang="en-US" sz="1400" b="1" i="0" dirty="0"/>
            <a:t>Job Titles &amp; Areas – Associate, Sr Director, Director Levels &amp; Above</a:t>
          </a:r>
          <a:endParaRPr lang="en-US" sz="1400" b="1" dirty="0"/>
        </a:p>
      </dgm:t>
    </dgm:pt>
    <dgm:pt modelId="{18BC41E9-156F-4DC0-B071-0BD2C427DD5E}" type="parTrans" cxnId="{0B9DB2EB-9083-44A9-B98D-4B1B1C2B681A}">
      <dgm:prSet/>
      <dgm:spPr/>
      <dgm:t>
        <a:bodyPr/>
        <a:lstStyle/>
        <a:p>
          <a:endParaRPr lang="en-US"/>
        </a:p>
      </dgm:t>
    </dgm:pt>
    <dgm:pt modelId="{7468F8A1-A61E-4BCE-B480-59337967EF9F}" type="sibTrans" cxnId="{0B9DB2EB-9083-44A9-B98D-4B1B1C2B681A}">
      <dgm:prSet/>
      <dgm:spPr/>
      <dgm:t>
        <a:bodyPr/>
        <a:lstStyle/>
        <a:p>
          <a:endParaRPr lang="en-US"/>
        </a:p>
      </dgm:t>
    </dgm:pt>
    <dgm:pt modelId="{80D3C1B4-07A9-4651-9D7C-C7071E01F090}">
      <dgm:prSet custT="1"/>
      <dgm:spPr/>
      <dgm:t>
        <a:bodyPr/>
        <a:lstStyle/>
        <a:p>
          <a:r>
            <a:rPr lang="en-US" sz="1400" b="1" i="0" dirty="0"/>
            <a:t>(9) Site Budgets &amp; Contracts/Recruitment &amp; Contracts/Clinical Budget Management</a:t>
          </a:r>
          <a:endParaRPr lang="en-US" sz="1400" dirty="0"/>
        </a:p>
      </dgm:t>
    </dgm:pt>
    <dgm:pt modelId="{A1B797B6-09BF-48EF-8E00-D3C79F0639AC}" type="parTrans" cxnId="{2C557F4E-49D8-4BBB-AB32-57A2E1813FBC}">
      <dgm:prSet/>
      <dgm:spPr/>
      <dgm:t>
        <a:bodyPr/>
        <a:lstStyle/>
        <a:p>
          <a:endParaRPr lang="en-US"/>
        </a:p>
      </dgm:t>
    </dgm:pt>
    <dgm:pt modelId="{F206E65F-A14C-4026-81A1-C3B1DC8772D8}" type="sibTrans" cxnId="{2C557F4E-49D8-4BBB-AB32-57A2E1813FBC}">
      <dgm:prSet/>
      <dgm:spPr/>
      <dgm:t>
        <a:bodyPr/>
        <a:lstStyle/>
        <a:p>
          <a:endParaRPr lang="en-US"/>
        </a:p>
      </dgm:t>
    </dgm:pt>
    <dgm:pt modelId="{806F48DB-591C-4713-9716-69C142DC51B5}">
      <dgm:prSet custT="1"/>
      <dgm:spPr/>
      <dgm:t>
        <a:bodyPr/>
        <a:lstStyle/>
        <a:p>
          <a:r>
            <a:rPr lang="en-US" sz="1400" b="1" i="0" dirty="0"/>
            <a:t>(1) Patient Advocacy</a:t>
          </a:r>
          <a:endParaRPr lang="en-US" sz="1400" dirty="0"/>
        </a:p>
      </dgm:t>
    </dgm:pt>
    <dgm:pt modelId="{CE99618D-6D5F-4BB5-B264-8DD4929172C4}" type="parTrans" cxnId="{67CCD2E2-AE57-4F63-9891-718F9D0DE745}">
      <dgm:prSet/>
      <dgm:spPr/>
      <dgm:t>
        <a:bodyPr/>
        <a:lstStyle/>
        <a:p>
          <a:endParaRPr lang="en-US"/>
        </a:p>
      </dgm:t>
    </dgm:pt>
    <dgm:pt modelId="{33BECFF9-F307-45F9-B59E-F63D16DC3901}" type="sibTrans" cxnId="{67CCD2E2-AE57-4F63-9891-718F9D0DE745}">
      <dgm:prSet/>
      <dgm:spPr/>
      <dgm:t>
        <a:bodyPr/>
        <a:lstStyle/>
        <a:p>
          <a:endParaRPr lang="en-US"/>
        </a:p>
      </dgm:t>
    </dgm:pt>
    <dgm:pt modelId="{72DC824E-76FF-43BC-BD0F-9A8254DA0FC5}">
      <dgm:prSet custT="1"/>
      <dgm:spPr/>
      <dgm:t>
        <a:bodyPr/>
        <a:lstStyle/>
        <a:p>
          <a:r>
            <a:rPr lang="en-US" sz="1400" b="1" i="0" dirty="0"/>
            <a:t>(2) Patient Reimbursement/Patient Compensation Lead</a:t>
          </a:r>
          <a:endParaRPr lang="en-US" sz="1400" dirty="0"/>
        </a:p>
      </dgm:t>
    </dgm:pt>
    <dgm:pt modelId="{EDE7A4DF-6AB8-421B-925B-E67D3B3CCFC9}" type="parTrans" cxnId="{41BF44FD-374A-441C-B9B7-C4B94F2BDE15}">
      <dgm:prSet/>
      <dgm:spPr/>
      <dgm:t>
        <a:bodyPr/>
        <a:lstStyle/>
        <a:p>
          <a:endParaRPr lang="en-US"/>
        </a:p>
      </dgm:t>
    </dgm:pt>
    <dgm:pt modelId="{4326A913-1DE9-4B76-9B7F-67494688D548}" type="sibTrans" cxnId="{41BF44FD-374A-441C-B9B7-C4B94F2BDE15}">
      <dgm:prSet/>
      <dgm:spPr/>
      <dgm:t>
        <a:bodyPr/>
        <a:lstStyle/>
        <a:p>
          <a:endParaRPr lang="en-US"/>
        </a:p>
      </dgm:t>
    </dgm:pt>
    <dgm:pt modelId="{2ACE4969-A5EC-4470-A9F1-DE1C8E4FA159}">
      <dgm:prSet custT="1"/>
      <dgm:spPr/>
      <dgm:t>
        <a:bodyPr/>
        <a:lstStyle/>
        <a:p>
          <a:r>
            <a:rPr lang="en-US" sz="1400" b="1" i="0" dirty="0"/>
            <a:t>(2) Clinical Trial Diversity &amp; Inclusion</a:t>
          </a:r>
          <a:endParaRPr lang="en-US" sz="1400" dirty="0"/>
        </a:p>
      </dgm:t>
    </dgm:pt>
    <dgm:pt modelId="{A021224A-E7C3-4750-820E-573337AC99AE}" type="parTrans" cxnId="{0D31E29C-3A98-4B66-BFB6-BA506C8FD7DB}">
      <dgm:prSet/>
      <dgm:spPr/>
      <dgm:t>
        <a:bodyPr/>
        <a:lstStyle/>
        <a:p>
          <a:endParaRPr lang="en-US"/>
        </a:p>
      </dgm:t>
    </dgm:pt>
    <dgm:pt modelId="{C59AFE67-AC0D-41A6-8B1A-C090A0CD0518}" type="sibTrans" cxnId="{0D31E29C-3A98-4B66-BFB6-BA506C8FD7DB}">
      <dgm:prSet/>
      <dgm:spPr/>
      <dgm:t>
        <a:bodyPr/>
        <a:lstStyle/>
        <a:p>
          <a:endParaRPr lang="en-US"/>
        </a:p>
      </dgm:t>
    </dgm:pt>
    <dgm:pt modelId="{ED1E9A84-40FE-4993-B902-7A0E771211F7}">
      <dgm:prSet custT="1"/>
      <dgm:spPr/>
      <dgm:t>
        <a:bodyPr/>
        <a:lstStyle/>
        <a:p>
          <a:r>
            <a:rPr lang="en-US" sz="1400" b="1" i="0" dirty="0"/>
            <a:t>(4) Clin Ops/Development Ops</a:t>
          </a:r>
          <a:endParaRPr lang="en-US" sz="1400" dirty="0"/>
        </a:p>
      </dgm:t>
    </dgm:pt>
    <dgm:pt modelId="{0941D9AC-562B-4D98-ADFC-D6693F96E7C5}" type="parTrans" cxnId="{ECE5F57C-BCF8-4A6D-BEE1-82BE4F4F890F}">
      <dgm:prSet/>
      <dgm:spPr/>
      <dgm:t>
        <a:bodyPr/>
        <a:lstStyle/>
        <a:p>
          <a:endParaRPr lang="en-US"/>
        </a:p>
      </dgm:t>
    </dgm:pt>
    <dgm:pt modelId="{40F67A6A-00E9-4EA5-AB4C-4A37B30461D9}" type="sibTrans" cxnId="{ECE5F57C-BCF8-4A6D-BEE1-82BE4F4F890F}">
      <dgm:prSet/>
      <dgm:spPr/>
      <dgm:t>
        <a:bodyPr/>
        <a:lstStyle/>
        <a:p>
          <a:endParaRPr lang="en-US"/>
        </a:p>
      </dgm:t>
    </dgm:pt>
    <dgm:pt modelId="{FA495146-6992-4184-8FCA-9764E6B55EAA}">
      <dgm:prSet custT="1"/>
      <dgm:spPr/>
      <dgm:t>
        <a:bodyPr/>
        <a:lstStyle/>
        <a:p>
          <a:r>
            <a:rPr lang="en-US" sz="1400" b="1" i="0" dirty="0"/>
            <a:t>(1) COO &amp; (1) Clin Project </a:t>
          </a:r>
          <a:r>
            <a:rPr lang="en-US" sz="1400" b="1" i="0" dirty="0" err="1"/>
            <a:t>Mgmt</a:t>
          </a:r>
          <a:endParaRPr lang="en-US" sz="1400" dirty="0"/>
        </a:p>
      </dgm:t>
    </dgm:pt>
    <dgm:pt modelId="{AA0D1A20-F39B-4945-A3C2-3A04F0B417E2}" type="parTrans" cxnId="{C8991F28-1733-42EF-9F4A-4020BB2E3C9A}">
      <dgm:prSet/>
      <dgm:spPr/>
      <dgm:t>
        <a:bodyPr/>
        <a:lstStyle/>
        <a:p>
          <a:endParaRPr lang="en-US"/>
        </a:p>
      </dgm:t>
    </dgm:pt>
    <dgm:pt modelId="{FFEFFC7A-E8F0-49FC-B300-A5117105334F}" type="sibTrans" cxnId="{C8991F28-1733-42EF-9F4A-4020BB2E3C9A}">
      <dgm:prSet/>
      <dgm:spPr/>
      <dgm:t>
        <a:bodyPr/>
        <a:lstStyle/>
        <a:p>
          <a:endParaRPr lang="en-US"/>
        </a:p>
      </dgm:t>
    </dgm:pt>
    <dgm:pt modelId="{52FD41ED-57C7-49EE-B59B-9462FFE16A74}" type="pres">
      <dgm:prSet presAssocID="{7576F5E4-E140-420E-AB4D-43FF708BD4B4}" presName="compositeShape" presStyleCnt="0">
        <dgm:presLayoutVars>
          <dgm:chMax val="7"/>
          <dgm:dir/>
          <dgm:resizeHandles val="exact"/>
        </dgm:presLayoutVars>
      </dgm:prSet>
      <dgm:spPr/>
    </dgm:pt>
    <dgm:pt modelId="{FB5FC8BB-2829-4DDB-805D-759A6C0437D9}" type="pres">
      <dgm:prSet presAssocID="{5BDCF59A-04F9-4394-A2B7-90C2A2E725D9}" presName="circ1" presStyleLbl="vennNode1" presStyleIdx="0" presStyleCnt="7"/>
      <dgm:spPr/>
    </dgm:pt>
    <dgm:pt modelId="{B71DD37D-538D-468B-B5B2-D2AE28641E41}" type="pres">
      <dgm:prSet presAssocID="{5BDCF59A-04F9-4394-A2B7-90C2A2E725D9}" presName="circ1Tx" presStyleLbl="revTx" presStyleIdx="0" presStyleCnt="0" custScaleX="255541">
        <dgm:presLayoutVars>
          <dgm:chMax val="0"/>
          <dgm:chPref val="0"/>
          <dgm:bulletEnabled val="1"/>
        </dgm:presLayoutVars>
      </dgm:prSet>
      <dgm:spPr/>
    </dgm:pt>
    <dgm:pt modelId="{B2094153-49D5-4F04-9CBD-0393275A76C7}" type="pres">
      <dgm:prSet presAssocID="{80D3C1B4-07A9-4651-9D7C-C7071E01F090}" presName="circ2" presStyleLbl="vennNode1" presStyleIdx="1" presStyleCnt="7"/>
      <dgm:spPr/>
    </dgm:pt>
    <dgm:pt modelId="{0931F92E-646A-4E50-B27F-903053B89B0B}" type="pres">
      <dgm:prSet presAssocID="{80D3C1B4-07A9-4651-9D7C-C7071E01F090}" presName="circ2Tx" presStyleLbl="revTx" presStyleIdx="0" presStyleCnt="0" custScaleX="135072">
        <dgm:presLayoutVars>
          <dgm:chMax val="0"/>
          <dgm:chPref val="0"/>
          <dgm:bulletEnabled val="1"/>
        </dgm:presLayoutVars>
      </dgm:prSet>
      <dgm:spPr/>
    </dgm:pt>
    <dgm:pt modelId="{1EB1DBB5-3FCD-4FF2-9483-2E15EFE317EC}" type="pres">
      <dgm:prSet presAssocID="{806F48DB-591C-4713-9716-69C142DC51B5}" presName="circ3" presStyleLbl="vennNode1" presStyleIdx="2" presStyleCnt="7"/>
      <dgm:spPr/>
    </dgm:pt>
    <dgm:pt modelId="{2593AB4D-735C-4482-8C3E-6DFD6DE9F053}" type="pres">
      <dgm:prSet presAssocID="{806F48DB-591C-4713-9716-69C142DC51B5}" presName="circ3Tx" presStyleLbl="revTx" presStyleIdx="0" presStyleCnt="0">
        <dgm:presLayoutVars>
          <dgm:chMax val="0"/>
          <dgm:chPref val="0"/>
          <dgm:bulletEnabled val="1"/>
        </dgm:presLayoutVars>
      </dgm:prSet>
      <dgm:spPr/>
    </dgm:pt>
    <dgm:pt modelId="{D6727250-7B4E-4769-B5DD-E0D6CFE9CC12}" type="pres">
      <dgm:prSet presAssocID="{72DC824E-76FF-43BC-BD0F-9A8254DA0FC5}" presName="circ4" presStyleLbl="vennNode1" presStyleIdx="3" presStyleCnt="7"/>
      <dgm:spPr/>
    </dgm:pt>
    <dgm:pt modelId="{AD66D4C4-C5BF-4425-95BF-82B337B36F83}" type="pres">
      <dgm:prSet presAssocID="{72DC824E-76FF-43BC-BD0F-9A8254DA0FC5}" presName="circ4Tx" presStyleLbl="revTx" presStyleIdx="0" presStyleCnt="0" custScaleX="152818">
        <dgm:presLayoutVars>
          <dgm:chMax val="0"/>
          <dgm:chPref val="0"/>
          <dgm:bulletEnabled val="1"/>
        </dgm:presLayoutVars>
      </dgm:prSet>
      <dgm:spPr/>
    </dgm:pt>
    <dgm:pt modelId="{1C36965A-C63C-4146-B1AA-650647B5FE9C}" type="pres">
      <dgm:prSet presAssocID="{2ACE4969-A5EC-4470-A9F1-DE1C8E4FA159}" presName="circ5" presStyleLbl="vennNode1" presStyleIdx="4" presStyleCnt="7"/>
      <dgm:spPr/>
    </dgm:pt>
    <dgm:pt modelId="{A3625847-4017-482D-B961-2B98123A3EBD}" type="pres">
      <dgm:prSet presAssocID="{2ACE4969-A5EC-4470-A9F1-DE1C8E4FA159}" presName="circ5Tx" presStyleLbl="revTx" presStyleIdx="0" presStyleCnt="0" custScaleX="142659">
        <dgm:presLayoutVars>
          <dgm:chMax val="0"/>
          <dgm:chPref val="0"/>
          <dgm:bulletEnabled val="1"/>
        </dgm:presLayoutVars>
      </dgm:prSet>
      <dgm:spPr/>
    </dgm:pt>
    <dgm:pt modelId="{D65F5DC6-0ED0-4008-BAC9-2A734C76FCF1}" type="pres">
      <dgm:prSet presAssocID="{ED1E9A84-40FE-4993-B902-7A0E771211F7}" presName="circ6" presStyleLbl="vennNode1" presStyleIdx="5" presStyleCnt="7"/>
      <dgm:spPr/>
    </dgm:pt>
    <dgm:pt modelId="{78E50C4C-AAE8-4050-9DEC-B47F32268970}" type="pres">
      <dgm:prSet presAssocID="{ED1E9A84-40FE-4993-B902-7A0E771211F7}" presName="circ6Tx" presStyleLbl="revTx" presStyleIdx="0" presStyleCnt="0" custScaleX="139206">
        <dgm:presLayoutVars>
          <dgm:chMax val="0"/>
          <dgm:chPref val="0"/>
          <dgm:bulletEnabled val="1"/>
        </dgm:presLayoutVars>
      </dgm:prSet>
      <dgm:spPr/>
    </dgm:pt>
    <dgm:pt modelId="{A87B32FF-9110-476C-8470-FBF86518E122}" type="pres">
      <dgm:prSet presAssocID="{FA495146-6992-4184-8FCA-9764E6B55EAA}" presName="circ7" presStyleLbl="vennNode1" presStyleIdx="6" presStyleCnt="7"/>
      <dgm:spPr/>
    </dgm:pt>
    <dgm:pt modelId="{ECD3CF27-F8C0-4B7E-AE85-8034146877E6}" type="pres">
      <dgm:prSet presAssocID="{FA495146-6992-4184-8FCA-9764E6B55EAA}" presName="circ7Tx" presStyleLbl="revTx" presStyleIdx="0" presStyleCnt="0">
        <dgm:presLayoutVars>
          <dgm:chMax val="0"/>
          <dgm:chPref val="0"/>
          <dgm:bulletEnabled val="1"/>
        </dgm:presLayoutVars>
      </dgm:prSet>
      <dgm:spPr/>
    </dgm:pt>
  </dgm:ptLst>
  <dgm:cxnLst>
    <dgm:cxn modelId="{3051F40A-5344-4E9F-A539-FC7C40BC644A}" type="presOf" srcId="{72DC824E-76FF-43BC-BD0F-9A8254DA0FC5}" destId="{AD66D4C4-C5BF-4425-95BF-82B337B36F83}" srcOrd="0" destOrd="0" presId="urn:microsoft.com/office/officeart/2005/8/layout/venn1"/>
    <dgm:cxn modelId="{3BF89D20-6BF9-4A2D-9B1C-993CA01CE1DA}" type="presOf" srcId="{806F48DB-591C-4713-9716-69C142DC51B5}" destId="{2593AB4D-735C-4482-8C3E-6DFD6DE9F053}" srcOrd="0" destOrd="0" presId="urn:microsoft.com/office/officeart/2005/8/layout/venn1"/>
    <dgm:cxn modelId="{C8991F28-1733-42EF-9F4A-4020BB2E3C9A}" srcId="{7576F5E4-E140-420E-AB4D-43FF708BD4B4}" destId="{FA495146-6992-4184-8FCA-9764E6B55EAA}" srcOrd="6" destOrd="0" parTransId="{AA0D1A20-F39B-4945-A3C2-3A04F0B417E2}" sibTransId="{FFEFFC7A-E8F0-49FC-B300-A5117105334F}"/>
    <dgm:cxn modelId="{42D5152D-4951-4323-849D-EA32E2411C6C}" type="presOf" srcId="{7576F5E4-E140-420E-AB4D-43FF708BD4B4}" destId="{52FD41ED-57C7-49EE-B59B-9462FFE16A74}" srcOrd="0" destOrd="0" presId="urn:microsoft.com/office/officeart/2005/8/layout/venn1"/>
    <dgm:cxn modelId="{44395030-E1A0-4F18-9CF6-74BBC8725965}" type="presOf" srcId="{FA495146-6992-4184-8FCA-9764E6B55EAA}" destId="{ECD3CF27-F8C0-4B7E-AE85-8034146877E6}" srcOrd="0" destOrd="0" presId="urn:microsoft.com/office/officeart/2005/8/layout/venn1"/>
    <dgm:cxn modelId="{31A37838-8BB8-4649-AC47-FE7435E41070}" type="presOf" srcId="{80D3C1B4-07A9-4651-9D7C-C7071E01F090}" destId="{0931F92E-646A-4E50-B27F-903053B89B0B}" srcOrd="0" destOrd="0" presId="urn:microsoft.com/office/officeart/2005/8/layout/venn1"/>
    <dgm:cxn modelId="{2C557F4E-49D8-4BBB-AB32-57A2E1813FBC}" srcId="{7576F5E4-E140-420E-AB4D-43FF708BD4B4}" destId="{80D3C1B4-07A9-4651-9D7C-C7071E01F090}" srcOrd="1" destOrd="0" parTransId="{A1B797B6-09BF-48EF-8E00-D3C79F0639AC}" sibTransId="{F206E65F-A14C-4026-81A1-C3B1DC8772D8}"/>
    <dgm:cxn modelId="{A2826250-B06C-4FA2-BAB2-9F247BE3C359}" type="presOf" srcId="{5BDCF59A-04F9-4394-A2B7-90C2A2E725D9}" destId="{B71DD37D-538D-468B-B5B2-D2AE28641E41}" srcOrd="0" destOrd="0" presId="urn:microsoft.com/office/officeart/2005/8/layout/venn1"/>
    <dgm:cxn modelId="{ECE5F57C-BCF8-4A6D-BEE1-82BE4F4F890F}" srcId="{7576F5E4-E140-420E-AB4D-43FF708BD4B4}" destId="{ED1E9A84-40FE-4993-B902-7A0E771211F7}" srcOrd="5" destOrd="0" parTransId="{0941D9AC-562B-4D98-ADFC-D6693F96E7C5}" sibTransId="{40F67A6A-00E9-4EA5-AB4C-4A37B30461D9}"/>
    <dgm:cxn modelId="{AC596D99-73A0-4AAC-A7B0-BF36DB372E13}" type="presOf" srcId="{2ACE4969-A5EC-4470-A9F1-DE1C8E4FA159}" destId="{A3625847-4017-482D-B961-2B98123A3EBD}" srcOrd="0" destOrd="0" presId="urn:microsoft.com/office/officeart/2005/8/layout/venn1"/>
    <dgm:cxn modelId="{0D31E29C-3A98-4B66-BFB6-BA506C8FD7DB}" srcId="{7576F5E4-E140-420E-AB4D-43FF708BD4B4}" destId="{2ACE4969-A5EC-4470-A9F1-DE1C8E4FA159}" srcOrd="4" destOrd="0" parTransId="{A021224A-E7C3-4750-820E-573337AC99AE}" sibTransId="{C59AFE67-AC0D-41A6-8B1A-C090A0CD0518}"/>
    <dgm:cxn modelId="{67CCD2E2-AE57-4F63-9891-718F9D0DE745}" srcId="{7576F5E4-E140-420E-AB4D-43FF708BD4B4}" destId="{806F48DB-591C-4713-9716-69C142DC51B5}" srcOrd="2" destOrd="0" parTransId="{CE99618D-6D5F-4BB5-B264-8DD4929172C4}" sibTransId="{33BECFF9-F307-45F9-B59E-F63D16DC3901}"/>
    <dgm:cxn modelId="{0B9DB2EB-9083-44A9-B98D-4B1B1C2B681A}" srcId="{7576F5E4-E140-420E-AB4D-43FF708BD4B4}" destId="{5BDCF59A-04F9-4394-A2B7-90C2A2E725D9}" srcOrd="0" destOrd="0" parTransId="{18BC41E9-156F-4DC0-B071-0BD2C427DD5E}" sibTransId="{7468F8A1-A61E-4BCE-B480-59337967EF9F}"/>
    <dgm:cxn modelId="{FBF15FFA-0463-473F-8CC5-D1A8F049737F}" type="presOf" srcId="{ED1E9A84-40FE-4993-B902-7A0E771211F7}" destId="{78E50C4C-AAE8-4050-9DEC-B47F32268970}" srcOrd="0" destOrd="0" presId="urn:microsoft.com/office/officeart/2005/8/layout/venn1"/>
    <dgm:cxn modelId="{41BF44FD-374A-441C-B9B7-C4B94F2BDE15}" srcId="{7576F5E4-E140-420E-AB4D-43FF708BD4B4}" destId="{72DC824E-76FF-43BC-BD0F-9A8254DA0FC5}" srcOrd="3" destOrd="0" parTransId="{EDE7A4DF-6AB8-421B-925B-E67D3B3CCFC9}" sibTransId="{4326A913-1DE9-4B76-9B7F-67494688D548}"/>
    <dgm:cxn modelId="{1ED959BA-47E7-4D71-A55D-110FF2AFA67F}" type="presParOf" srcId="{52FD41ED-57C7-49EE-B59B-9462FFE16A74}" destId="{FB5FC8BB-2829-4DDB-805D-759A6C0437D9}" srcOrd="0" destOrd="0" presId="urn:microsoft.com/office/officeart/2005/8/layout/venn1"/>
    <dgm:cxn modelId="{A44A1B75-707B-422A-889B-9A9C5C4BDF99}" type="presParOf" srcId="{52FD41ED-57C7-49EE-B59B-9462FFE16A74}" destId="{B71DD37D-538D-468B-B5B2-D2AE28641E41}" srcOrd="1" destOrd="0" presId="urn:microsoft.com/office/officeart/2005/8/layout/venn1"/>
    <dgm:cxn modelId="{BDD37EE7-27FF-46A1-8352-CD003C9299E9}" type="presParOf" srcId="{52FD41ED-57C7-49EE-B59B-9462FFE16A74}" destId="{B2094153-49D5-4F04-9CBD-0393275A76C7}" srcOrd="2" destOrd="0" presId="urn:microsoft.com/office/officeart/2005/8/layout/venn1"/>
    <dgm:cxn modelId="{7B9130AA-4C6F-476B-842B-CB8DFED325EC}" type="presParOf" srcId="{52FD41ED-57C7-49EE-B59B-9462FFE16A74}" destId="{0931F92E-646A-4E50-B27F-903053B89B0B}" srcOrd="3" destOrd="0" presId="urn:microsoft.com/office/officeart/2005/8/layout/venn1"/>
    <dgm:cxn modelId="{DD3A7FBA-833B-4D74-9A22-AE80BDC94140}" type="presParOf" srcId="{52FD41ED-57C7-49EE-B59B-9462FFE16A74}" destId="{1EB1DBB5-3FCD-4FF2-9483-2E15EFE317EC}" srcOrd="4" destOrd="0" presId="urn:microsoft.com/office/officeart/2005/8/layout/venn1"/>
    <dgm:cxn modelId="{081B9867-9A1E-41E5-9E8D-B4255738DBDC}" type="presParOf" srcId="{52FD41ED-57C7-49EE-B59B-9462FFE16A74}" destId="{2593AB4D-735C-4482-8C3E-6DFD6DE9F053}" srcOrd="5" destOrd="0" presId="urn:microsoft.com/office/officeart/2005/8/layout/venn1"/>
    <dgm:cxn modelId="{5F0B1BCD-3912-424B-BDA9-C45FAD04E758}" type="presParOf" srcId="{52FD41ED-57C7-49EE-B59B-9462FFE16A74}" destId="{D6727250-7B4E-4769-B5DD-E0D6CFE9CC12}" srcOrd="6" destOrd="0" presId="urn:microsoft.com/office/officeart/2005/8/layout/venn1"/>
    <dgm:cxn modelId="{5A9931B0-1673-49EE-9F47-1235349245AF}" type="presParOf" srcId="{52FD41ED-57C7-49EE-B59B-9462FFE16A74}" destId="{AD66D4C4-C5BF-4425-95BF-82B337B36F83}" srcOrd="7" destOrd="0" presId="urn:microsoft.com/office/officeart/2005/8/layout/venn1"/>
    <dgm:cxn modelId="{3A241B65-D6EF-42C6-A611-E3B6BD3AB2BE}" type="presParOf" srcId="{52FD41ED-57C7-49EE-B59B-9462FFE16A74}" destId="{1C36965A-C63C-4146-B1AA-650647B5FE9C}" srcOrd="8" destOrd="0" presId="urn:microsoft.com/office/officeart/2005/8/layout/venn1"/>
    <dgm:cxn modelId="{8C8F9C76-544E-4325-B735-AFEC6E880935}" type="presParOf" srcId="{52FD41ED-57C7-49EE-B59B-9462FFE16A74}" destId="{A3625847-4017-482D-B961-2B98123A3EBD}" srcOrd="9" destOrd="0" presId="urn:microsoft.com/office/officeart/2005/8/layout/venn1"/>
    <dgm:cxn modelId="{F962FC12-8FED-4410-A244-722D1DC6A14D}" type="presParOf" srcId="{52FD41ED-57C7-49EE-B59B-9462FFE16A74}" destId="{D65F5DC6-0ED0-4008-BAC9-2A734C76FCF1}" srcOrd="10" destOrd="0" presId="urn:microsoft.com/office/officeart/2005/8/layout/venn1"/>
    <dgm:cxn modelId="{FDBFBD2E-1F5F-4A53-B324-43DFB14D496A}" type="presParOf" srcId="{52FD41ED-57C7-49EE-B59B-9462FFE16A74}" destId="{78E50C4C-AAE8-4050-9DEC-B47F32268970}" srcOrd="11" destOrd="0" presId="urn:microsoft.com/office/officeart/2005/8/layout/venn1"/>
    <dgm:cxn modelId="{34B100CD-63DD-4016-A21F-446DA8CE6F86}" type="presParOf" srcId="{52FD41ED-57C7-49EE-B59B-9462FFE16A74}" destId="{A87B32FF-9110-476C-8470-FBF86518E122}" srcOrd="12" destOrd="0" presId="urn:microsoft.com/office/officeart/2005/8/layout/venn1"/>
    <dgm:cxn modelId="{43BF2942-5576-45C3-83C4-F57FBB78BA25}" type="presParOf" srcId="{52FD41ED-57C7-49EE-B59B-9462FFE16A74}" destId="{ECD3CF27-F8C0-4B7E-AE85-8034146877E6}" srcOrd="13" destOrd="0" presId="urn:microsoft.com/office/officeart/2005/8/layout/venn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6CC3F4B-8D9B-49DA-A4AE-8781B916AE3C}" type="doc">
      <dgm:prSet loTypeId="urn:microsoft.com/office/officeart/2005/8/layout/hList6" loCatId="list" qsTypeId="urn:microsoft.com/office/officeart/2005/8/quickstyle/simple1" qsCatId="simple" csTypeId="urn:microsoft.com/office/officeart/2005/8/colors/accent1_2" csCatId="accent1" phldr="1"/>
      <dgm:spPr/>
      <dgm:t>
        <a:bodyPr/>
        <a:lstStyle/>
        <a:p>
          <a:endParaRPr lang="en-US"/>
        </a:p>
      </dgm:t>
    </dgm:pt>
    <dgm:pt modelId="{C9F89A8A-11DF-4A58-9F8D-F7403F62E039}">
      <dgm:prSet/>
      <dgm:spPr>
        <a:solidFill>
          <a:schemeClr val="accent2"/>
        </a:solidFill>
      </dgm:spPr>
      <dgm:t>
        <a:bodyPr/>
        <a:lstStyle/>
        <a:p>
          <a:r>
            <a:rPr lang="en-US" b="0" i="0" dirty="0"/>
            <a:t>Participant payment approaches still evolving; nomenclature non-standardized</a:t>
          </a:r>
          <a:endParaRPr lang="en-US" dirty="0"/>
        </a:p>
      </dgm:t>
    </dgm:pt>
    <dgm:pt modelId="{597AEC0F-0B45-4CFB-AFC5-2F1989686DD7}" type="parTrans" cxnId="{19B945C7-B21D-460D-AC3D-016B3D04AEDE}">
      <dgm:prSet/>
      <dgm:spPr/>
      <dgm:t>
        <a:bodyPr/>
        <a:lstStyle/>
        <a:p>
          <a:endParaRPr lang="en-US"/>
        </a:p>
      </dgm:t>
    </dgm:pt>
    <dgm:pt modelId="{887899DE-C491-4D65-A552-8BA41293F26B}" type="sibTrans" cxnId="{19B945C7-B21D-460D-AC3D-016B3D04AEDE}">
      <dgm:prSet/>
      <dgm:spPr/>
      <dgm:t>
        <a:bodyPr/>
        <a:lstStyle/>
        <a:p>
          <a:endParaRPr lang="en-US"/>
        </a:p>
      </dgm:t>
    </dgm:pt>
    <dgm:pt modelId="{0B91FE7D-FACE-4936-88D7-38C9D4FDA602}">
      <dgm:prSet/>
      <dgm:spPr>
        <a:solidFill>
          <a:schemeClr val="accent3"/>
        </a:solidFill>
      </dgm:spPr>
      <dgm:t>
        <a:bodyPr/>
        <a:lstStyle/>
        <a:p>
          <a:r>
            <a:rPr lang="en-US" b="0" i="0" dirty="0"/>
            <a:t>Determining fair compensation still complex</a:t>
          </a:r>
          <a:endParaRPr lang="en-US" dirty="0"/>
        </a:p>
      </dgm:t>
    </dgm:pt>
    <dgm:pt modelId="{8F87DB16-9D8B-49EE-9094-6F6C7F325E22}" type="parTrans" cxnId="{45C314CA-9FD1-40F6-A22F-46A71E21279A}">
      <dgm:prSet/>
      <dgm:spPr/>
      <dgm:t>
        <a:bodyPr/>
        <a:lstStyle/>
        <a:p>
          <a:endParaRPr lang="en-US"/>
        </a:p>
      </dgm:t>
    </dgm:pt>
    <dgm:pt modelId="{918E5978-716E-47A9-A748-AAC5E5CA9FCB}" type="sibTrans" cxnId="{45C314CA-9FD1-40F6-A22F-46A71E21279A}">
      <dgm:prSet/>
      <dgm:spPr/>
      <dgm:t>
        <a:bodyPr/>
        <a:lstStyle/>
        <a:p>
          <a:endParaRPr lang="en-US"/>
        </a:p>
      </dgm:t>
    </dgm:pt>
    <dgm:pt modelId="{85F6EE8B-B977-4F2E-AE24-DDCAB7838752}">
      <dgm:prSet/>
      <dgm:spPr>
        <a:solidFill>
          <a:schemeClr val="tx2">
            <a:lumMod val="60000"/>
            <a:lumOff val="40000"/>
          </a:schemeClr>
        </a:solidFill>
      </dgm:spPr>
      <dgm:t>
        <a:bodyPr/>
        <a:lstStyle/>
        <a:p>
          <a:r>
            <a:rPr lang="en-US" b="0" i="0" dirty="0"/>
            <a:t>Existing site barriers &amp; ‘silent’ institutional policies</a:t>
          </a:r>
          <a:endParaRPr lang="en-US" dirty="0"/>
        </a:p>
      </dgm:t>
    </dgm:pt>
    <dgm:pt modelId="{A8FC8A21-5340-4C75-8B15-99D41EA19360}" type="parTrans" cxnId="{0B3084D4-3C66-4A0D-BE17-7D020B654141}">
      <dgm:prSet/>
      <dgm:spPr/>
      <dgm:t>
        <a:bodyPr/>
        <a:lstStyle/>
        <a:p>
          <a:endParaRPr lang="en-US"/>
        </a:p>
      </dgm:t>
    </dgm:pt>
    <dgm:pt modelId="{A2F86B77-2EBF-4B93-89AC-0A8A06B3D469}" type="sibTrans" cxnId="{0B3084D4-3C66-4A0D-BE17-7D020B654141}">
      <dgm:prSet/>
      <dgm:spPr/>
      <dgm:t>
        <a:bodyPr/>
        <a:lstStyle/>
        <a:p>
          <a:endParaRPr lang="en-US"/>
        </a:p>
      </dgm:t>
    </dgm:pt>
    <dgm:pt modelId="{2AE7F285-697A-44DD-8D40-7CCFEB82B5B6}">
      <dgm:prSet/>
      <dgm:spPr>
        <a:solidFill>
          <a:schemeClr val="accent1">
            <a:lumMod val="60000"/>
            <a:lumOff val="40000"/>
          </a:schemeClr>
        </a:solidFill>
      </dgm:spPr>
      <dgm:t>
        <a:bodyPr/>
        <a:lstStyle/>
        <a:p>
          <a:r>
            <a:rPr lang="en-US" b="0" i="0" dirty="0"/>
            <a:t>Lack of transparent, auditable  payment validation</a:t>
          </a:r>
          <a:endParaRPr lang="en-US" dirty="0"/>
        </a:p>
      </dgm:t>
    </dgm:pt>
    <dgm:pt modelId="{B55298D0-0BBD-49E8-A116-140480FE707E}" type="parTrans" cxnId="{47307878-F834-4010-9E55-646F90E983A1}">
      <dgm:prSet/>
      <dgm:spPr/>
      <dgm:t>
        <a:bodyPr/>
        <a:lstStyle/>
        <a:p>
          <a:endParaRPr lang="en-US"/>
        </a:p>
      </dgm:t>
    </dgm:pt>
    <dgm:pt modelId="{A2FD1511-6C49-44AB-8B98-70C50C4897BF}" type="sibTrans" cxnId="{47307878-F834-4010-9E55-646F90E983A1}">
      <dgm:prSet/>
      <dgm:spPr/>
      <dgm:t>
        <a:bodyPr/>
        <a:lstStyle/>
        <a:p>
          <a:endParaRPr lang="en-US"/>
        </a:p>
      </dgm:t>
    </dgm:pt>
    <dgm:pt modelId="{0EDA8A89-DEC9-469E-A34C-B575BECC2377}">
      <dgm:prSet/>
      <dgm:spPr>
        <a:solidFill>
          <a:schemeClr val="accent3">
            <a:lumMod val="75000"/>
          </a:schemeClr>
        </a:solidFill>
      </dgm:spPr>
      <dgm:t>
        <a:bodyPr/>
        <a:lstStyle/>
        <a:p>
          <a:r>
            <a:rPr lang="en-US" b="0" i="0" dirty="0"/>
            <a:t>SOC approach not definitively defined</a:t>
          </a:r>
          <a:endParaRPr lang="en-US" dirty="0"/>
        </a:p>
      </dgm:t>
    </dgm:pt>
    <dgm:pt modelId="{B32EAD25-1ADE-48AE-A8F7-FD14C2B1785D}" type="parTrans" cxnId="{64841FF3-E594-4D6B-946A-39D3B698B61C}">
      <dgm:prSet/>
      <dgm:spPr/>
      <dgm:t>
        <a:bodyPr/>
        <a:lstStyle/>
        <a:p>
          <a:endParaRPr lang="en-US"/>
        </a:p>
      </dgm:t>
    </dgm:pt>
    <dgm:pt modelId="{281842D6-1D33-4644-80FA-59827B40C8A3}" type="sibTrans" cxnId="{64841FF3-E594-4D6B-946A-39D3B698B61C}">
      <dgm:prSet/>
      <dgm:spPr/>
      <dgm:t>
        <a:bodyPr/>
        <a:lstStyle/>
        <a:p>
          <a:endParaRPr lang="en-US"/>
        </a:p>
      </dgm:t>
    </dgm:pt>
    <dgm:pt modelId="{8050D5F4-8744-490B-AA9A-D7EBF2175CD8}" type="pres">
      <dgm:prSet presAssocID="{76CC3F4B-8D9B-49DA-A4AE-8781B916AE3C}" presName="Name0" presStyleCnt="0">
        <dgm:presLayoutVars>
          <dgm:dir/>
          <dgm:resizeHandles val="exact"/>
        </dgm:presLayoutVars>
      </dgm:prSet>
      <dgm:spPr/>
    </dgm:pt>
    <dgm:pt modelId="{71EAA458-3ED4-497C-90A7-D180DB674A1E}" type="pres">
      <dgm:prSet presAssocID="{C9F89A8A-11DF-4A58-9F8D-F7403F62E039}" presName="node" presStyleLbl="node1" presStyleIdx="0" presStyleCnt="5">
        <dgm:presLayoutVars>
          <dgm:bulletEnabled val="1"/>
        </dgm:presLayoutVars>
      </dgm:prSet>
      <dgm:spPr/>
    </dgm:pt>
    <dgm:pt modelId="{61381DFF-5197-4720-8004-20C53E5C6559}" type="pres">
      <dgm:prSet presAssocID="{887899DE-C491-4D65-A552-8BA41293F26B}" presName="sibTrans" presStyleCnt="0"/>
      <dgm:spPr/>
    </dgm:pt>
    <dgm:pt modelId="{874C553E-B872-417B-93DF-183CAAF1ABEC}" type="pres">
      <dgm:prSet presAssocID="{0B91FE7D-FACE-4936-88D7-38C9D4FDA602}" presName="node" presStyleLbl="node1" presStyleIdx="1" presStyleCnt="5">
        <dgm:presLayoutVars>
          <dgm:bulletEnabled val="1"/>
        </dgm:presLayoutVars>
      </dgm:prSet>
      <dgm:spPr/>
    </dgm:pt>
    <dgm:pt modelId="{13E8C4FC-7402-4CE9-BFD5-F3B90B15F6E7}" type="pres">
      <dgm:prSet presAssocID="{918E5978-716E-47A9-A748-AAC5E5CA9FCB}" presName="sibTrans" presStyleCnt="0"/>
      <dgm:spPr/>
    </dgm:pt>
    <dgm:pt modelId="{DF8493E1-61B1-4781-9F52-676054877838}" type="pres">
      <dgm:prSet presAssocID="{85F6EE8B-B977-4F2E-AE24-DDCAB7838752}" presName="node" presStyleLbl="node1" presStyleIdx="2" presStyleCnt="5">
        <dgm:presLayoutVars>
          <dgm:bulletEnabled val="1"/>
        </dgm:presLayoutVars>
      </dgm:prSet>
      <dgm:spPr/>
    </dgm:pt>
    <dgm:pt modelId="{D3EBF64B-7B46-4532-8FE7-B78AF76E5AD0}" type="pres">
      <dgm:prSet presAssocID="{A2F86B77-2EBF-4B93-89AC-0A8A06B3D469}" presName="sibTrans" presStyleCnt="0"/>
      <dgm:spPr/>
    </dgm:pt>
    <dgm:pt modelId="{E11BA3B9-57CB-4BA5-B328-A8E181159AC6}" type="pres">
      <dgm:prSet presAssocID="{2AE7F285-697A-44DD-8D40-7CCFEB82B5B6}" presName="node" presStyleLbl="node1" presStyleIdx="3" presStyleCnt="5" custLinFactNeighborX="22298" custLinFactNeighborY="618">
        <dgm:presLayoutVars>
          <dgm:bulletEnabled val="1"/>
        </dgm:presLayoutVars>
      </dgm:prSet>
      <dgm:spPr/>
    </dgm:pt>
    <dgm:pt modelId="{0EB977A0-1429-4E89-A075-04130C018762}" type="pres">
      <dgm:prSet presAssocID="{A2FD1511-6C49-44AB-8B98-70C50C4897BF}" presName="sibTrans" presStyleCnt="0"/>
      <dgm:spPr/>
    </dgm:pt>
    <dgm:pt modelId="{5F2A1C35-3066-4F7C-A7ED-F59DE6E6A072}" type="pres">
      <dgm:prSet presAssocID="{0EDA8A89-DEC9-469E-A34C-B575BECC2377}" presName="node" presStyleLbl="node1" presStyleIdx="4" presStyleCnt="5">
        <dgm:presLayoutVars>
          <dgm:bulletEnabled val="1"/>
        </dgm:presLayoutVars>
      </dgm:prSet>
      <dgm:spPr/>
    </dgm:pt>
  </dgm:ptLst>
  <dgm:cxnLst>
    <dgm:cxn modelId="{5320E005-A000-4EA9-BD2E-8F37275D4504}" type="presOf" srcId="{85F6EE8B-B977-4F2E-AE24-DDCAB7838752}" destId="{DF8493E1-61B1-4781-9F52-676054877838}" srcOrd="0" destOrd="0" presId="urn:microsoft.com/office/officeart/2005/8/layout/hList6"/>
    <dgm:cxn modelId="{952BCA36-9950-4158-88AD-8E965B8B8B13}" type="presOf" srcId="{2AE7F285-697A-44DD-8D40-7CCFEB82B5B6}" destId="{E11BA3B9-57CB-4BA5-B328-A8E181159AC6}" srcOrd="0" destOrd="0" presId="urn:microsoft.com/office/officeart/2005/8/layout/hList6"/>
    <dgm:cxn modelId="{47307878-F834-4010-9E55-646F90E983A1}" srcId="{76CC3F4B-8D9B-49DA-A4AE-8781B916AE3C}" destId="{2AE7F285-697A-44DD-8D40-7CCFEB82B5B6}" srcOrd="3" destOrd="0" parTransId="{B55298D0-0BBD-49E8-A116-140480FE707E}" sibTransId="{A2FD1511-6C49-44AB-8B98-70C50C4897BF}"/>
    <dgm:cxn modelId="{19B945C7-B21D-460D-AC3D-016B3D04AEDE}" srcId="{76CC3F4B-8D9B-49DA-A4AE-8781B916AE3C}" destId="{C9F89A8A-11DF-4A58-9F8D-F7403F62E039}" srcOrd="0" destOrd="0" parTransId="{597AEC0F-0B45-4CFB-AFC5-2F1989686DD7}" sibTransId="{887899DE-C491-4D65-A552-8BA41293F26B}"/>
    <dgm:cxn modelId="{45C314CA-9FD1-40F6-A22F-46A71E21279A}" srcId="{76CC3F4B-8D9B-49DA-A4AE-8781B916AE3C}" destId="{0B91FE7D-FACE-4936-88D7-38C9D4FDA602}" srcOrd="1" destOrd="0" parTransId="{8F87DB16-9D8B-49EE-9094-6F6C7F325E22}" sibTransId="{918E5978-716E-47A9-A748-AAC5E5CA9FCB}"/>
    <dgm:cxn modelId="{0B3084D4-3C66-4A0D-BE17-7D020B654141}" srcId="{76CC3F4B-8D9B-49DA-A4AE-8781B916AE3C}" destId="{85F6EE8B-B977-4F2E-AE24-DDCAB7838752}" srcOrd="2" destOrd="0" parTransId="{A8FC8A21-5340-4C75-8B15-99D41EA19360}" sibTransId="{A2F86B77-2EBF-4B93-89AC-0A8A06B3D469}"/>
    <dgm:cxn modelId="{6FEFAAD7-96A7-4D16-918F-03F9A9072659}" type="presOf" srcId="{0EDA8A89-DEC9-469E-A34C-B575BECC2377}" destId="{5F2A1C35-3066-4F7C-A7ED-F59DE6E6A072}" srcOrd="0" destOrd="0" presId="urn:microsoft.com/office/officeart/2005/8/layout/hList6"/>
    <dgm:cxn modelId="{64841FF3-E594-4D6B-946A-39D3B698B61C}" srcId="{76CC3F4B-8D9B-49DA-A4AE-8781B916AE3C}" destId="{0EDA8A89-DEC9-469E-A34C-B575BECC2377}" srcOrd="4" destOrd="0" parTransId="{B32EAD25-1ADE-48AE-A8F7-FD14C2B1785D}" sibTransId="{281842D6-1D33-4644-80FA-59827B40C8A3}"/>
    <dgm:cxn modelId="{B49002F4-B625-426E-8A34-7DC2E55F3043}" type="presOf" srcId="{0B91FE7D-FACE-4936-88D7-38C9D4FDA602}" destId="{874C553E-B872-417B-93DF-183CAAF1ABEC}" srcOrd="0" destOrd="0" presId="urn:microsoft.com/office/officeart/2005/8/layout/hList6"/>
    <dgm:cxn modelId="{B3B243F9-581D-4089-A4C1-3C0B809D0419}" type="presOf" srcId="{C9F89A8A-11DF-4A58-9F8D-F7403F62E039}" destId="{71EAA458-3ED4-497C-90A7-D180DB674A1E}" srcOrd="0" destOrd="0" presId="urn:microsoft.com/office/officeart/2005/8/layout/hList6"/>
    <dgm:cxn modelId="{FAB600FC-6C1C-4E9F-8E75-804B5DE756F9}" type="presOf" srcId="{76CC3F4B-8D9B-49DA-A4AE-8781B916AE3C}" destId="{8050D5F4-8744-490B-AA9A-D7EBF2175CD8}" srcOrd="0" destOrd="0" presId="urn:microsoft.com/office/officeart/2005/8/layout/hList6"/>
    <dgm:cxn modelId="{22BDD7E7-9C50-4734-BEF2-58743B2E5934}" type="presParOf" srcId="{8050D5F4-8744-490B-AA9A-D7EBF2175CD8}" destId="{71EAA458-3ED4-497C-90A7-D180DB674A1E}" srcOrd="0" destOrd="0" presId="urn:microsoft.com/office/officeart/2005/8/layout/hList6"/>
    <dgm:cxn modelId="{D744CBCF-A6D3-45B7-B7EC-BCD559D1AD60}" type="presParOf" srcId="{8050D5F4-8744-490B-AA9A-D7EBF2175CD8}" destId="{61381DFF-5197-4720-8004-20C53E5C6559}" srcOrd="1" destOrd="0" presId="urn:microsoft.com/office/officeart/2005/8/layout/hList6"/>
    <dgm:cxn modelId="{93D65D54-0B4C-44B4-8305-EEFACBA42A93}" type="presParOf" srcId="{8050D5F4-8744-490B-AA9A-D7EBF2175CD8}" destId="{874C553E-B872-417B-93DF-183CAAF1ABEC}" srcOrd="2" destOrd="0" presId="urn:microsoft.com/office/officeart/2005/8/layout/hList6"/>
    <dgm:cxn modelId="{B873EFF9-23C9-4255-9456-AA4A94707C17}" type="presParOf" srcId="{8050D5F4-8744-490B-AA9A-D7EBF2175CD8}" destId="{13E8C4FC-7402-4CE9-BFD5-F3B90B15F6E7}" srcOrd="3" destOrd="0" presId="urn:microsoft.com/office/officeart/2005/8/layout/hList6"/>
    <dgm:cxn modelId="{81411638-F730-4F38-B6A6-F9FBDB5533DF}" type="presParOf" srcId="{8050D5F4-8744-490B-AA9A-D7EBF2175CD8}" destId="{DF8493E1-61B1-4781-9F52-676054877838}" srcOrd="4" destOrd="0" presId="urn:microsoft.com/office/officeart/2005/8/layout/hList6"/>
    <dgm:cxn modelId="{A82E19A2-CEF7-4BBD-9C86-EF7220FF6E19}" type="presParOf" srcId="{8050D5F4-8744-490B-AA9A-D7EBF2175CD8}" destId="{D3EBF64B-7B46-4532-8FE7-B78AF76E5AD0}" srcOrd="5" destOrd="0" presId="urn:microsoft.com/office/officeart/2005/8/layout/hList6"/>
    <dgm:cxn modelId="{2F4ECE35-F732-4A17-853D-B8D933BA3D2D}" type="presParOf" srcId="{8050D5F4-8744-490B-AA9A-D7EBF2175CD8}" destId="{E11BA3B9-57CB-4BA5-B328-A8E181159AC6}" srcOrd="6" destOrd="0" presId="urn:microsoft.com/office/officeart/2005/8/layout/hList6"/>
    <dgm:cxn modelId="{1A87517C-0A56-4471-B735-43F7FCF8D77C}" type="presParOf" srcId="{8050D5F4-8744-490B-AA9A-D7EBF2175CD8}" destId="{0EB977A0-1429-4E89-A075-04130C018762}" srcOrd="7" destOrd="0" presId="urn:microsoft.com/office/officeart/2005/8/layout/hList6"/>
    <dgm:cxn modelId="{DDFA8BFE-3023-4CCF-8411-A68B4DCE0A3E}" type="presParOf" srcId="{8050D5F4-8744-490B-AA9A-D7EBF2175CD8}" destId="{5F2A1C35-3066-4F7C-A7ED-F59DE6E6A072}" srcOrd="8"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F097E85-37AB-4712-9952-CE0E482878F7}"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72C2F73D-808A-476F-8E01-3306D8D30D23}">
      <dgm:prSet custT="1"/>
      <dgm:spPr>
        <a:solidFill>
          <a:schemeClr val="accent2"/>
        </a:solidFill>
      </dgm:spPr>
      <dgm:t>
        <a:bodyPr/>
        <a:lstStyle/>
        <a:p>
          <a:r>
            <a:rPr lang="en-US" sz="2000" b="1" i="0" dirty="0"/>
            <a:t>Early &amp; Maturing Internal Guidelines Development</a:t>
          </a:r>
          <a:endParaRPr lang="en-US" sz="2000" b="1" dirty="0"/>
        </a:p>
      </dgm:t>
    </dgm:pt>
    <dgm:pt modelId="{774798E6-1C3A-4BC0-9AEE-47B3E717767D}" type="parTrans" cxnId="{4C5ABC8D-765D-4632-9317-24F734997E9E}">
      <dgm:prSet/>
      <dgm:spPr/>
      <dgm:t>
        <a:bodyPr/>
        <a:lstStyle/>
        <a:p>
          <a:endParaRPr lang="en-US"/>
        </a:p>
      </dgm:t>
    </dgm:pt>
    <dgm:pt modelId="{0A20653B-4F70-466D-82C6-429469979489}" type="sibTrans" cxnId="{4C5ABC8D-765D-4632-9317-24F734997E9E}">
      <dgm:prSet/>
      <dgm:spPr/>
      <dgm:t>
        <a:bodyPr/>
        <a:lstStyle/>
        <a:p>
          <a:endParaRPr lang="en-US"/>
        </a:p>
      </dgm:t>
    </dgm:pt>
    <dgm:pt modelId="{210D9854-4A45-4114-9796-B6AA7C03792C}">
      <dgm:prSet/>
      <dgm:spPr/>
      <dgm:t>
        <a:bodyPr/>
        <a:lstStyle/>
        <a:p>
          <a:r>
            <a:rPr lang="en-US" b="1" i="0" dirty="0"/>
            <a:t>Developed policy/guidance</a:t>
          </a:r>
          <a:r>
            <a:rPr lang="en-US" b="0" i="0" dirty="0"/>
            <a:t>:  </a:t>
          </a:r>
          <a:r>
            <a:rPr lang="en-US" b="1" i="0" dirty="0"/>
            <a:t>Nine organizations </a:t>
          </a:r>
          <a:r>
            <a:rPr lang="en-US" b="0" i="0" dirty="0"/>
            <a:t>have developed policies or guidelines for participant payments, written in general way for flexibility.</a:t>
          </a:r>
          <a:endParaRPr lang="en-US" dirty="0"/>
        </a:p>
      </dgm:t>
    </dgm:pt>
    <dgm:pt modelId="{49B945DB-8FC9-4D02-9BBD-B5D6DD54C190}" type="parTrans" cxnId="{1DCC5F63-5269-4891-8058-7CC60F659517}">
      <dgm:prSet/>
      <dgm:spPr/>
      <dgm:t>
        <a:bodyPr/>
        <a:lstStyle/>
        <a:p>
          <a:endParaRPr lang="en-US"/>
        </a:p>
      </dgm:t>
    </dgm:pt>
    <dgm:pt modelId="{4915E74A-801F-41DA-805E-B690E8167DCF}" type="sibTrans" cxnId="{1DCC5F63-5269-4891-8058-7CC60F659517}">
      <dgm:prSet/>
      <dgm:spPr/>
      <dgm:t>
        <a:bodyPr/>
        <a:lstStyle/>
        <a:p>
          <a:endParaRPr lang="en-US"/>
        </a:p>
      </dgm:t>
    </dgm:pt>
    <dgm:pt modelId="{D569AFE7-C32D-4502-AD6F-8C92EC6568C4}">
      <dgm:prSet/>
      <dgm:spPr/>
      <dgm:t>
        <a:bodyPr/>
        <a:lstStyle/>
        <a:p>
          <a:r>
            <a:rPr lang="en-US" b="1" i="0" dirty="0"/>
            <a:t>In development</a:t>
          </a:r>
          <a:r>
            <a:rPr lang="en-US" b="0" i="0" dirty="0"/>
            <a:t>: </a:t>
          </a:r>
          <a:r>
            <a:rPr lang="en-US" b="1" i="0" dirty="0"/>
            <a:t>Four organizations </a:t>
          </a:r>
          <a:r>
            <a:rPr lang="en-US" b="0" i="0" dirty="0"/>
            <a:t>are beginning development. </a:t>
          </a:r>
          <a:endParaRPr lang="en-US" dirty="0"/>
        </a:p>
      </dgm:t>
    </dgm:pt>
    <dgm:pt modelId="{E5B8D2C5-B3BE-43D2-89E1-9F4C6C4D34B7}" type="parTrans" cxnId="{B544130B-29D0-4FD8-899D-C303EE0EFD3E}">
      <dgm:prSet/>
      <dgm:spPr/>
      <dgm:t>
        <a:bodyPr/>
        <a:lstStyle/>
        <a:p>
          <a:endParaRPr lang="en-US"/>
        </a:p>
      </dgm:t>
    </dgm:pt>
    <dgm:pt modelId="{F3C644EE-5A1F-405D-8842-51D13CB46558}" type="sibTrans" cxnId="{B544130B-29D0-4FD8-899D-C303EE0EFD3E}">
      <dgm:prSet/>
      <dgm:spPr/>
      <dgm:t>
        <a:bodyPr/>
        <a:lstStyle/>
        <a:p>
          <a:endParaRPr lang="en-US"/>
        </a:p>
      </dgm:t>
    </dgm:pt>
    <dgm:pt modelId="{38AE8CA6-48AA-4A0B-814E-8A9E07E46011}">
      <dgm:prSet custT="1"/>
      <dgm:spPr>
        <a:solidFill>
          <a:schemeClr val="accent5"/>
        </a:solidFill>
      </dgm:spPr>
      <dgm:t>
        <a:bodyPr/>
        <a:lstStyle/>
        <a:p>
          <a:r>
            <a:rPr lang="en-US" sz="2000" b="1" i="0" dirty="0"/>
            <a:t>Variable Child Care/Caregiver Payments</a:t>
          </a:r>
          <a:endParaRPr lang="en-US" sz="2000" b="1" dirty="0"/>
        </a:p>
      </dgm:t>
    </dgm:pt>
    <dgm:pt modelId="{F1039BBC-7A0A-4854-9D13-2D3913CB4270}" type="parTrans" cxnId="{1A62BFE7-EC4B-4F11-99B6-8D041E367F39}">
      <dgm:prSet/>
      <dgm:spPr/>
      <dgm:t>
        <a:bodyPr/>
        <a:lstStyle/>
        <a:p>
          <a:endParaRPr lang="en-US"/>
        </a:p>
      </dgm:t>
    </dgm:pt>
    <dgm:pt modelId="{AB42AE5B-EF44-42C2-861A-285AD1A30D92}" type="sibTrans" cxnId="{1A62BFE7-EC4B-4F11-99B6-8D041E367F39}">
      <dgm:prSet/>
      <dgm:spPr/>
      <dgm:t>
        <a:bodyPr/>
        <a:lstStyle/>
        <a:p>
          <a:endParaRPr lang="en-US"/>
        </a:p>
      </dgm:t>
    </dgm:pt>
    <dgm:pt modelId="{ED7248B9-7EB2-4696-88DF-AA0F275D6668}">
      <dgm:prSet/>
      <dgm:spPr/>
      <dgm:t>
        <a:bodyPr/>
        <a:lstStyle/>
        <a:p>
          <a:r>
            <a:rPr lang="en-US" b="0" i="0"/>
            <a:t>Disease state and patient population driven</a:t>
          </a:r>
          <a:endParaRPr lang="en-US"/>
        </a:p>
      </dgm:t>
    </dgm:pt>
    <dgm:pt modelId="{E1A3A4DA-745B-4AA2-9A74-BCE638C97A3E}" type="parTrans" cxnId="{A3299EC6-DBA8-4793-8B50-BC69CCC857D4}">
      <dgm:prSet/>
      <dgm:spPr/>
      <dgm:t>
        <a:bodyPr/>
        <a:lstStyle/>
        <a:p>
          <a:endParaRPr lang="en-US"/>
        </a:p>
      </dgm:t>
    </dgm:pt>
    <dgm:pt modelId="{AE0DA03F-DBBF-449E-92B8-858FBEC06DF6}" type="sibTrans" cxnId="{A3299EC6-DBA8-4793-8B50-BC69CCC857D4}">
      <dgm:prSet/>
      <dgm:spPr/>
      <dgm:t>
        <a:bodyPr/>
        <a:lstStyle/>
        <a:p>
          <a:endParaRPr lang="en-US"/>
        </a:p>
      </dgm:t>
    </dgm:pt>
    <dgm:pt modelId="{F7E31744-8598-4A24-AA05-E6A2163D93D0}">
      <dgm:prSet/>
      <dgm:spPr/>
      <dgm:t>
        <a:bodyPr/>
        <a:lstStyle/>
        <a:p>
          <a:r>
            <a:rPr lang="en-US" b="0" i="0" dirty="0"/>
            <a:t>One organization will not allow payments for childcare, with legal and compliance teams questioning whether it needs to be for a licensed facility.</a:t>
          </a:r>
          <a:endParaRPr lang="en-US" dirty="0"/>
        </a:p>
      </dgm:t>
    </dgm:pt>
    <dgm:pt modelId="{64FE93A2-C5DB-4F63-B21A-D0D9F90DAC5A}" type="parTrans" cxnId="{56802A82-7A00-444B-B2BE-FCA5F03C9BFC}">
      <dgm:prSet/>
      <dgm:spPr/>
      <dgm:t>
        <a:bodyPr/>
        <a:lstStyle/>
        <a:p>
          <a:endParaRPr lang="en-US"/>
        </a:p>
      </dgm:t>
    </dgm:pt>
    <dgm:pt modelId="{4BD0FD3E-36C7-4188-8E8D-C2773B9A3090}" type="sibTrans" cxnId="{56802A82-7A00-444B-B2BE-FCA5F03C9BFC}">
      <dgm:prSet/>
      <dgm:spPr/>
      <dgm:t>
        <a:bodyPr/>
        <a:lstStyle/>
        <a:p>
          <a:endParaRPr lang="en-US"/>
        </a:p>
      </dgm:t>
    </dgm:pt>
    <dgm:pt modelId="{392473BC-879F-47F9-9B21-50667477DD6F}">
      <dgm:prSet custT="1"/>
      <dgm:spPr>
        <a:solidFill>
          <a:schemeClr val="accent2">
            <a:lumMod val="75000"/>
          </a:schemeClr>
        </a:solidFill>
      </dgm:spPr>
      <dgm:t>
        <a:bodyPr/>
        <a:lstStyle/>
        <a:p>
          <a:r>
            <a:rPr lang="en-US" sz="2000" b="1" i="0" dirty="0"/>
            <a:t>Slower Uptake for Time &amp; Effort Payments, specifically in Oncology trials</a:t>
          </a:r>
          <a:endParaRPr lang="en-US" sz="2000" b="1" dirty="0"/>
        </a:p>
      </dgm:t>
    </dgm:pt>
    <dgm:pt modelId="{AA10901C-06C6-4E5C-BA12-A0EE243AC938}" type="parTrans" cxnId="{A2E80C19-CD20-4C79-9DE7-5DDC208EFB28}">
      <dgm:prSet/>
      <dgm:spPr/>
      <dgm:t>
        <a:bodyPr/>
        <a:lstStyle/>
        <a:p>
          <a:endParaRPr lang="en-US"/>
        </a:p>
      </dgm:t>
    </dgm:pt>
    <dgm:pt modelId="{F7160E1B-A429-47DE-AD37-B1C87E365EB5}" type="sibTrans" cxnId="{A2E80C19-CD20-4C79-9DE7-5DDC208EFB28}">
      <dgm:prSet/>
      <dgm:spPr/>
      <dgm:t>
        <a:bodyPr/>
        <a:lstStyle/>
        <a:p>
          <a:endParaRPr lang="en-US"/>
        </a:p>
      </dgm:t>
    </dgm:pt>
    <dgm:pt modelId="{1DBBB0E6-2116-4BED-9126-2F9B15F0BE27}">
      <dgm:prSet/>
      <dgm:spPr/>
      <dgm:t>
        <a:bodyPr/>
        <a:lstStyle/>
        <a:p>
          <a:r>
            <a:rPr lang="en-US" b="0" i="0" dirty="0"/>
            <a:t>Improved recognition in allowing payment for time &amp; effort in oncology studies, but </a:t>
          </a:r>
          <a:r>
            <a:rPr lang="en-US" b="1" i="0" dirty="0"/>
            <a:t>lack of consistency </a:t>
          </a:r>
          <a:r>
            <a:rPr lang="en-US" b="0" i="0" dirty="0"/>
            <a:t>across study teams</a:t>
          </a:r>
          <a:endParaRPr lang="en-US" dirty="0"/>
        </a:p>
      </dgm:t>
    </dgm:pt>
    <dgm:pt modelId="{D5DD3362-F64C-45E2-9781-847187718A88}" type="parTrans" cxnId="{C9C3E562-8184-408F-A0C9-D8055CD09396}">
      <dgm:prSet/>
      <dgm:spPr/>
      <dgm:t>
        <a:bodyPr/>
        <a:lstStyle/>
        <a:p>
          <a:endParaRPr lang="en-US"/>
        </a:p>
      </dgm:t>
    </dgm:pt>
    <dgm:pt modelId="{44F328FB-C195-4EDB-B774-E8A5A07A7B9D}" type="sibTrans" cxnId="{C9C3E562-8184-408F-A0C9-D8055CD09396}">
      <dgm:prSet/>
      <dgm:spPr/>
      <dgm:t>
        <a:bodyPr/>
        <a:lstStyle/>
        <a:p>
          <a:endParaRPr lang="en-US"/>
        </a:p>
      </dgm:t>
    </dgm:pt>
    <dgm:pt modelId="{AB1102E5-E2FA-42EA-B338-9016F7BFA1D3}">
      <dgm:prSet custT="1"/>
      <dgm:spPr>
        <a:solidFill>
          <a:schemeClr val="accent2">
            <a:lumMod val="50000"/>
          </a:schemeClr>
        </a:solidFill>
      </dgm:spPr>
      <dgm:t>
        <a:bodyPr/>
        <a:lstStyle/>
        <a:p>
          <a:r>
            <a:rPr lang="en-US" sz="2000" b="1" i="0" dirty="0"/>
            <a:t>Inconsistent Terminology Grays Understanding of Payment Categories</a:t>
          </a:r>
          <a:endParaRPr lang="en-US" sz="2000" b="1" dirty="0"/>
        </a:p>
      </dgm:t>
    </dgm:pt>
    <dgm:pt modelId="{A1751C83-9EA5-488E-87E8-A528F78D378F}" type="parTrans" cxnId="{7205D376-9C13-47DA-B496-FDF8CA1727CD}">
      <dgm:prSet/>
      <dgm:spPr/>
      <dgm:t>
        <a:bodyPr/>
        <a:lstStyle/>
        <a:p>
          <a:endParaRPr lang="en-US"/>
        </a:p>
      </dgm:t>
    </dgm:pt>
    <dgm:pt modelId="{ECDACD9C-7ECF-45A3-9CC3-C16C46D4DCB2}" type="sibTrans" cxnId="{7205D376-9C13-47DA-B496-FDF8CA1727CD}">
      <dgm:prSet/>
      <dgm:spPr/>
      <dgm:t>
        <a:bodyPr/>
        <a:lstStyle/>
        <a:p>
          <a:endParaRPr lang="en-US"/>
        </a:p>
      </dgm:t>
    </dgm:pt>
    <dgm:pt modelId="{E0CC0459-34E8-4E39-AF10-3AD490D83560}">
      <dgm:prSet/>
      <dgm:spPr/>
      <dgm:t>
        <a:bodyPr/>
        <a:lstStyle/>
        <a:p>
          <a:r>
            <a:rPr lang="en-US" b="0" i="0" dirty="0"/>
            <a:t>Various &amp; inconsistent terms used to describe participant payments in site budgets, ICFs</a:t>
          </a:r>
          <a:endParaRPr lang="en-US" dirty="0"/>
        </a:p>
      </dgm:t>
    </dgm:pt>
    <dgm:pt modelId="{C6CF691C-8E0F-4652-99AA-4BA1DA026923}" type="parTrans" cxnId="{0BF239ED-3B0B-4491-8F7A-A9EBBD128303}">
      <dgm:prSet/>
      <dgm:spPr/>
      <dgm:t>
        <a:bodyPr/>
        <a:lstStyle/>
        <a:p>
          <a:endParaRPr lang="en-US"/>
        </a:p>
      </dgm:t>
    </dgm:pt>
    <dgm:pt modelId="{E798B610-3DA0-4DC1-B716-01B44837E27D}" type="sibTrans" cxnId="{0BF239ED-3B0B-4491-8F7A-A9EBBD128303}">
      <dgm:prSet/>
      <dgm:spPr/>
      <dgm:t>
        <a:bodyPr/>
        <a:lstStyle/>
        <a:p>
          <a:endParaRPr lang="en-US"/>
        </a:p>
      </dgm:t>
    </dgm:pt>
    <dgm:pt modelId="{98B28BB1-46C7-4659-834C-3142F6C17A50}">
      <dgm:prSet/>
      <dgm:spPr/>
      <dgm:t>
        <a:bodyPr/>
        <a:lstStyle/>
        <a:p>
          <a:r>
            <a:rPr lang="en-US" dirty="0"/>
            <a:t>Myths exist regarding payments in this category</a:t>
          </a:r>
        </a:p>
      </dgm:t>
    </dgm:pt>
    <dgm:pt modelId="{A1080490-66BE-43ED-99F7-1D232295A6B2}" type="parTrans" cxnId="{19D97D09-347B-4021-BEB4-BBC783041AE8}">
      <dgm:prSet/>
      <dgm:spPr/>
      <dgm:t>
        <a:bodyPr/>
        <a:lstStyle/>
        <a:p>
          <a:endParaRPr lang="en-US"/>
        </a:p>
      </dgm:t>
    </dgm:pt>
    <dgm:pt modelId="{500FF08F-4742-4330-A019-D3118016C667}" type="sibTrans" cxnId="{19D97D09-347B-4021-BEB4-BBC783041AE8}">
      <dgm:prSet/>
      <dgm:spPr/>
      <dgm:t>
        <a:bodyPr/>
        <a:lstStyle/>
        <a:p>
          <a:endParaRPr lang="en-US"/>
        </a:p>
      </dgm:t>
    </dgm:pt>
    <dgm:pt modelId="{256798E2-6C2C-46D5-A784-FC00C9DFBC11}" type="pres">
      <dgm:prSet presAssocID="{BF097E85-37AB-4712-9952-CE0E482878F7}" presName="Name0" presStyleCnt="0">
        <dgm:presLayoutVars>
          <dgm:dir/>
          <dgm:animLvl val="lvl"/>
          <dgm:resizeHandles val="exact"/>
        </dgm:presLayoutVars>
      </dgm:prSet>
      <dgm:spPr/>
    </dgm:pt>
    <dgm:pt modelId="{3C2ACBC3-2BB3-45C3-A127-09272E19E315}" type="pres">
      <dgm:prSet presAssocID="{72C2F73D-808A-476F-8E01-3306D8D30D23}" presName="composite" presStyleCnt="0"/>
      <dgm:spPr/>
    </dgm:pt>
    <dgm:pt modelId="{D22204AD-F211-4A54-B63D-EB6A8DF02D3C}" type="pres">
      <dgm:prSet presAssocID="{72C2F73D-808A-476F-8E01-3306D8D30D23}" presName="parTx" presStyleLbl="alignNode1" presStyleIdx="0" presStyleCnt="4">
        <dgm:presLayoutVars>
          <dgm:chMax val="0"/>
          <dgm:chPref val="0"/>
          <dgm:bulletEnabled val="1"/>
        </dgm:presLayoutVars>
      </dgm:prSet>
      <dgm:spPr/>
    </dgm:pt>
    <dgm:pt modelId="{7BAD0A6C-50D7-451C-8376-3738F02A842F}" type="pres">
      <dgm:prSet presAssocID="{72C2F73D-808A-476F-8E01-3306D8D30D23}" presName="desTx" presStyleLbl="alignAccFollowNode1" presStyleIdx="0" presStyleCnt="4">
        <dgm:presLayoutVars>
          <dgm:bulletEnabled val="1"/>
        </dgm:presLayoutVars>
      </dgm:prSet>
      <dgm:spPr/>
    </dgm:pt>
    <dgm:pt modelId="{6D47C1FB-BE90-47A9-A06E-9FC7F3F12C7C}" type="pres">
      <dgm:prSet presAssocID="{0A20653B-4F70-466D-82C6-429469979489}" presName="space" presStyleCnt="0"/>
      <dgm:spPr/>
    </dgm:pt>
    <dgm:pt modelId="{A2AA5561-39F0-45CB-89C6-2C9131595B2B}" type="pres">
      <dgm:prSet presAssocID="{38AE8CA6-48AA-4A0B-814E-8A9E07E46011}" presName="composite" presStyleCnt="0"/>
      <dgm:spPr/>
    </dgm:pt>
    <dgm:pt modelId="{CB0F6939-ACA0-419F-B783-9163DD0C7882}" type="pres">
      <dgm:prSet presAssocID="{38AE8CA6-48AA-4A0B-814E-8A9E07E46011}" presName="parTx" presStyleLbl="alignNode1" presStyleIdx="1" presStyleCnt="4">
        <dgm:presLayoutVars>
          <dgm:chMax val="0"/>
          <dgm:chPref val="0"/>
          <dgm:bulletEnabled val="1"/>
        </dgm:presLayoutVars>
      </dgm:prSet>
      <dgm:spPr/>
    </dgm:pt>
    <dgm:pt modelId="{C1DC717A-5120-4C8C-B198-AB6E15136CCE}" type="pres">
      <dgm:prSet presAssocID="{38AE8CA6-48AA-4A0B-814E-8A9E07E46011}" presName="desTx" presStyleLbl="alignAccFollowNode1" presStyleIdx="1" presStyleCnt="4">
        <dgm:presLayoutVars>
          <dgm:bulletEnabled val="1"/>
        </dgm:presLayoutVars>
      </dgm:prSet>
      <dgm:spPr/>
    </dgm:pt>
    <dgm:pt modelId="{4BE46740-652B-4713-8691-4AA2CA1445B2}" type="pres">
      <dgm:prSet presAssocID="{AB42AE5B-EF44-42C2-861A-285AD1A30D92}" presName="space" presStyleCnt="0"/>
      <dgm:spPr/>
    </dgm:pt>
    <dgm:pt modelId="{BDB9877F-801F-4FCB-9483-3006E5483A80}" type="pres">
      <dgm:prSet presAssocID="{392473BC-879F-47F9-9B21-50667477DD6F}" presName="composite" presStyleCnt="0"/>
      <dgm:spPr/>
    </dgm:pt>
    <dgm:pt modelId="{FE7D9647-56BF-4653-8DF5-E6B9A098809C}" type="pres">
      <dgm:prSet presAssocID="{392473BC-879F-47F9-9B21-50667477DD6F}" presName="parTx" presStyleLbl="alignNode1" presStyleIdx="2" presStyleCnt="4">
        <dgm:presLayoutVars>
          <dgm:chMax val="0"/>
          <dgm:chPref val="0"/>
          <dgm:bulletEnabled val="1"/>
        </dgm:presLayoutVars>
      </dgm:prSet>
      <dgm:spPr/>
    </dgm:pt>
    <dgm:pt modelId="{1A51F6E2-7F11-4347-B849-AB5BF91EEA15}" type="pres">
      <dgm:prSet presAssocID="{392473BC-879F-47F9-9B21-50667477DD6F}" presName="desTx" presStyleLbl="alignAccFollowNode1" presStyleIdx="2" presStyleCnt="4">
        <dgm:presLayoutVars>
          <dgm:bulletEnabled val="1"/>
        </dgm:presLayoutVars>
      </dgm:prSet>
      <dgm:spPr/>
    </dgm:pt>
    <dgm:pt modelId="{72B80885-083F-46AE-8B76-80B54E0B6DB9}" type="pres">
      <dgm:prSet presAssocID="{F7160E1B-A429-47DE-AD37-B1C87E365EB5}" presName="space" presStyleCnt="0"/>
      <dgm:spPr/>
    </dgm:pt>
    <dgm:pt modelId="{2F782023-416C-495C-B687-5EE8FAE924D5}" type="pres">
      <dgm:prSet presAssocID="{AB1102E5-E2FA-42EA-B338-9016F7BFA1D3}" presName="composite" presStyleCnt="0"/>
      <dgm:spPr/>
    </dgm:pt>
    <dgm:pt modelId="{A0556B67-BAB0-4013-8613-31F6C9DA82EC}" type="pres">
      <dgm:prSet presAssocID="{AB1102E5-E2FA-42EA-B338-9016F7BFA1D3}" presName="parTx" presStyleLbl="alignNode1" presStyleIdx="3" presStyleCnt="4">
        <dgm:presLayoutVars>
          <dgm:chMax val="0"/>
          <dgm:chPref val="0"/>
          <dgm:bulletEnabled val="1"/>
        </dgm:presLayoutVars>
      </dgm:prSet>
      <dgm:spPr/>
    </dgm:pt>
    <dgm:pt modelId="{7FB21D24-259B-40EC-B9D1-E9DD8631CFEB}" type="pres">
      <dgm:prSet presAssocID="{AB1102E5-E2FA-42EA-B338-9016F7BFA1D3}" presName="desTx" presStyleLbl="alignAccFollowNode1" presStyleIdx="3" presStyleCnt="4">
        <dgm:presLayoutVars>
          <dgm:bulletEnabled val="1"/>
        </dgm:presLayoutVars>
      </dgm:prSet>
      <dgm:spPr/>
    </dgm:pt>
  </dgm:ptLst>
  <dgm:cxnLst>
    <dgm:cxn modelId="{44E84702-47BE-4067-8AEC-9D0B1FA61565}" type="presOf" srcId="{98B28BB1-46C7-4659-834C-3142F6C17A50}" destId="{1A51F6E2-7F11-4347-B849-AB5BF91EEA15}" srcOrd="0" destOrd="1" presId="urn:microsoft.com/office/officeart/2005/8/layout/hList1"/>
    <dgm:cxn modelId="{19D97D09-347B-4021-BEB4-BBC783041AE8}" srcId="{392473BC-879F-47F9-9B21-50667477DD6F}" destId="{98B28BB1-46C7-4659-834C-3142F6C17A50}" srcOrd="1" destOrd="0" parTransId="{A1080490-66BE-43ED-99F7-1D232295A6B2}" sibTransId="{500FF08F-4742-4330-A019-D3118016C667}"/>
    <dgm:cxn modelId="{B544130B-29D0-4FD8-899D-C303EE0EFD3E}" srcId="{72C2F73D-808A-476F-8E01-3306D8D30D23}" destId="{D569AFE7-C32D-4502-AD6F-8C92EC6568C4}" srcOrd="1" destOrd="0" parTransId="{E5B8D2C5-B3BE-43D2-89E1-9F4C6C4D34B7}" sibTransId="{F3C644EE-5A1F-405D-8842-51D13CB46558}"/>
    <dgm:cxn modelId="{8F838D10-C76A-4957-ABD5-4CBB20759B67}" type="presOf" srcId="{38AE8CA6-48AA-4A0B-814E-8A9E07E46011}" destId="{CB0F6939-ACA0-419F-B783-9163DD0C7882}" srcOrd="0" destOrd="0" presId="urn:microsoft.com/office/officeart/2005/8/layout/hList1"/>
    <dgm:cxn modelId="{A2E80C19-CD20-4C79-9DE7-5DDC208EFB28}" srcId="{BF097E85-37AB-4712-9952-CE0E482878F7}" destId="{392473BC-879F-47F9-9B21-50667477DD6F}" srcOrd="2" destOrd="0" parTransId="{AA10901C-06C6-4E5C-BA12-A0EE243AC938}" sibTransId="{F7160E1B-A429-47DE-AD37-B1C87E365EB5}"/>
    <dgm:cxn modelId="{41EF3737-DE07-46C4-9B7F-A8DF893B5742}" type="presOf" srcId="{F7E31744-8598-4A24-AA05-E6A2163D93D0}" destId="{C1DC717A-5120-4C8C-B198-AB6E15136CCE}" srcOrd="0" destOrd="1" presId="urn:microsoft.com/office/officeart/2005/8/layout/hList1"/>
    <dgm:cxn modelId="{E6579D3C-C102-44A4-B877-8F7DAFDB8529}" type="presOf" srcId="{AB1102E5-E2FA-42EA-B338-9016F7BFA1D3}" destId="{A0556B67-BAB0-4013-8613-31F6C9DA82EC}" srcOrd="0" destOrd="0" presId="urn:microsoft.com/office/officeart/2005/8/layout/hList1"/>
    <dgm:cxn modelId="{C9C3E562-8184-408F-A0C9-D8055CD09396}" srcId="{392473BC-879F-47F9-9B21-50667477DD6F}" destId="{1DBBB0E6-2116-4BED-9126-2F9B15F0BE27}" srcOrd="0" destOrd="0" parTransId="{D5DD3362-F64C-45E2-9781-847187718A88}" sibTransId="{44F328FB-C195-4EDB-B774-E8A5A07A7B9D}"/>
    <dgm:cxn modelId="{1DCC5F63-5269-4891-8058-7CC60F659517}" srcId="{72C2F73D-808A-476F-8E01-3306D8D30D23}" destId="{210D9854-4A45-4114-9796-B6AA7C03792C}" srcOrd="0" destOrd="0" parTransId="{49B945DB-8FC9-4D02-9BBD-B5D6DD54C190}" sibTransId="{4915E74A-801F-41DA-805E-B690E8167DCF}"/>
    <dgm:cxn modelId="{3C189747-1F0A-474D-B019-7E77E6E21058}" type="presOf" srcId="{72C2F73D-808A-476F-8E01-3306D8D30D23}" destId="{D22204AD-F211-4A54-B63D-EB6A8DF02D3C}" srcOrd="0" destOrd="0" presId="urn:microsoft.com/office/officeart/2005/8/layout/hList1"/>
    <dgm:cxn modelId="{ECEB126C-EC12-4A4D-8CF9-4A22D697E37D}" type="presOf" srcId="{D569AFE7-C32D-4502-AD6F-8C92EC6568C4}" destId="{7BAD0A6C-50D7-451C-8376-3738F02A842F}" srcOrd="0" destOrd="1" presId="urn:microsoft.com/office/officeart/2005/8/layout/hList1"/>
    <dgm:cxn modelId="{DE84D170-D4B4-46E3-A2D0-F1A08B2D1408}" type="presOf" srcId="{E0CC0459-34E8-4E39-AF10-3AD490D83560}" destId="{7FB21D24-259B-40EC-B9D1-E9DD8631CFEB}" srcOrd="0" destOrd="0" presId="urn:microsoft.com/office/officeart/2005/8/layout/hList1"/>
    <dgm:cxn modelId="{7205D376-9C13-47DA-B496-FDF8CA1727CD}" srcId="{BF097E85-37AB-4712-9952-CE0E482878F7}" destId="{AB1102E5-E2FA-42EA-B338-9016F7BFA1D3}" srcOrd="3" destOrd="0" parTransId="{A1751C83-9EA5-488E-87E8-A528F78D378F}" sibTransId="{ECDACD9C-7ECF-45A3-9CC3-C16C46D4DCB2}"/>
    <dgm:cxn modelId="{C0D90081-5851-4EB8-BE53-EFD8A30BA8B6}" type="presOf" srcId="{BF097E85-37AB-4712-9952-CE0E482878F7}" destId="{256798E2-6C2C-46D5-A784-FC00C9DFBC11}" srcOrd="0" destOrd="0" presId="urn:microsoft.com/office/officeart/2005/8/layout/hList1"/>
    <dgm:cxn modelId="{56802A82-7A00-444B-B2BE-FCA5F03C9BFC}" srcId="{38AE8CA6-48AA-4A0B-814E-8A9E07E46011}" destId="{F7E31744-8598-4A24-AA05-E6A2163D93D0}" srcOrd="1" destOrd="0" parTransId="{64FE93A2-C5DB-4F63-B21A-D0D9F90DAC5A}" sibTransId="{4BD0FD3E-36C7-4188-8E8D-C2773B9A3090}"/>
    <dgm:cxn modelId="{AA3FAD89-6C8F-4E1A-812E-B09948C477EF}" type="presOf" srcId="{1DBBB0E6-2116-4BED-9126-2F9B15F0BE27}" destId="{1A51F6E2-7F11-4347-B849-AB5BF91EEA15}" srcOrd="0" destOrd="0" presId="urn:microsoft.com/office/officeart/2005/8/layout/hList1"/>
    <dgm:cxn modelId="{4C5ABC8D-765D-4632-9317-24F734997E9E}" srcId="{BF097E85-37AB-4712-9952-CE0E482878F7}" destId="{72C2F73D-808A-476F-8E01-3306D8D30D23}" srcOrd="0" destOrd="0" parTransId="{774798E6-1C3A-4BC0-9AEE-47B3E717767D}" sibTransId="{0A20653B-4F70-466D-82C6-429469979489}"/>
    <dgm:cxn modelId="{36D61890-282E-410A-B4A0-1BFC81696777}" type="presOf" srcId="{392473BC-879F-47F9-9B21-50667477DD6F}" destId="{FE7D9647-56BF-4653-8DF5-E6B9A098809C}" srcOrd="0" destOrd="0" presId="urn:microsoft.com/office/officeart/2005/8/layout/hList1"/>
    <dgm:cxn modelId="{7AA28898-84E4-4FAE-919A-DE93F96D76F8}" type="presOf" srcId="{ED7248B9-7EB2-4696-88DF-AA0F275D6668}" destId="{C1DC717A-5120-4C8C-B198-AB6E15136CCE}" srcOrd="0" destOrd="0" presId="urn:microsoft.com/office/officeart/2005/8/layout/hList1"/>
    <dgm:cxn modelId="{A3299EC6-DBA8-4793-8B50-BC69CCC857D4}" srcId="{38AE8CA6-48AA-4A0B-814E-8A9E07E46011}" destId="{ED7248B9-7EB2-4696-88DF-AA0F275D6668}" srcOrd="0" destOrd="0" parTransId="{E1A3A4DA-745B-4AA2-9A74-BCE638C97A3E}" sibTransId="{AE0DA03F-DBBF-449E-92B8-858FBEC06DF6}"/>
    <dgm:cxn modelId="{A9EFE7DA-D8FE-4394-AA8F-A9D4D7EEC365}" type="presOf" srcId="{210D9854-4A45-4114-9796-B6AA7C03792C}" destId="{7BAD0A6C-50D7-451C-8376-3738F02A842F}" srcOrd="0" destOrd="0" presId="urn:microsoft.com/office/officeart/2005/8/layout/hList1"/>
    <dgm:cxn modelId="{1A62BFE7-EC4B-4F11-99B6-8D041E367F39}" srcId="{BF097E85-37AB-4712-9952-CE0E482878F7}" destId="{38AE8CA6-48AA-4A0B-814E-8A9E07E46011}" srcOrd="1" destOrd="0" parTransId="{F1039BBC-7A0A-4854-9D13-2D3913CB4270}" sibTransId="{AB42AE5B-EF44-42C2-861A-285AD1A30D92}"/>
    <dgm:cxn modelId="{0BF239ED-3B0B-4491-8F7A-A9EBBD128303}" srcId="{AB1102E5-E2FA-42EA-B338-9016F7BFA1D3}" destId="{E0CC0459-34E8-4E39-AF10-3AD490D83560}" srcOrd="0" destOrd="0" parTransId="{C6CF691C-8E0F-4652-99AA-4BA1DA026923}" sibTransId="{E798B610-3DA0-4DC1-B716-01B44837E27D}"/>
    <dgm:cxn modelId="{3B86BFBA-E40D-4F90-A91C-0F26CE3EEE22}" type="presParOf" srcId="{256798E2-6C2C-46D5-A784-FC00C9DFBC11}" destId="{3C2ACBC3-2BB3-45C3-A127-09272E19E315}" srcOrd="0" destOrd="0" presId="urn:microsoft.com/office/officeart/2005/8/layout/hList1"/>
    <dgm:cxn modelId="{2E5CD7A1-F439-4E18-A069-A3E8736D1CB2}" type="presParOf" srcId="{3C2ACBC3-2BB3-45C3-A127-09272E19E315}" destId="{D22204AD-F211-4A54-B63D-EB6A8DF02D3C}" srcOrd="0" destOrd="0" presId="urn:microsoft.com/office/officeart/2005/8/layout/hList1"/>
    <dgm:cxn modelId="{E6F30942-2528-4EA5-A755-09C177FB9A7D}" type="presParOf" srcId="{3C2ACBC3-2BB3-45C3-A127-09272E19E315}" destId="{7BAD0A6C-50D7-451C-8376-3738F02A842F}" srcOrd="1" destOrd="0" presId="urn:microsoft.com/office/officeart/2005/8/layout/hList1"/>
    <dgm:cxn modelId="{A6F21065-1982-4AC5-9B88-3AD5EF5A3A4E}" type="presParOf" srcId="{256798E2-6C2C-46D5-A784-FC00C9DFBC11}" destId="{6D47C1FB-BE90-47A9-A06E-9FC7F3F12C7C}" srcOrd="1" destOrd="0" presId="urn:microsoft.com/office/officeart/2005/8/layout/hList1"/>
    <dgm:cxn modelId="{DAF38794-76B5-4350-9D04-DD1018F275F2}" type="presParOf" srcId="{256798E2-6C2C-46D5-A784-FC00C9DFBC11}" destId="{A2AA5561-39F0-45CB-89C6-2C9131595B2B}" srcOrd="2" destOrd="0" presId="urn:microsoft.com/office/officeart/2005/8/layout/hList1"/>
    <dgm:cxn modelId="{0084B6A9-C9D0-4EF8-BD0E-AB2CF586E6B7}" type="presParOf" srcId="{A2AA5561-39F0-45CB-89C6-2C9131595B2B}" destId="{CB0F6939-ACA0-419F-B783-9163DD0C7882}" srcOrd="0" destOrd="0" presId="urn:microsoft.com/office/officeart/2005/8/layout/hList1"/>
    <dgm:cxn modelId="{3965B4D6-6ADE-4D6A-B7AE-E69B8B224BF7}" type="presParOf" srcId="{A2AA5561-39F0-45CB-89C6-2C9131595B2B}" destId="{C1DC717A-5120-4C8C-B198-AB6E15136CCE}" srcOrd="1" destOrd="0" presId="urn:microsoft.com/office/officeart/2005/8/layout/hList1"/>
    <dgm:cxn modelId="{354D7165-7A83-483D-8973-947D69C8BF69}" type="presParOf" srcId="{256798E2-6C2C-46D5-A784-FC00C9DFBC11}" destId="{4BE46740-652B-4713-8691-4AA2CA1445B2}" srcOrd="3" destOrd="0" presId="urn:microsoft.com/office/officeart/2005/8/layout/hList1"/>
    <dgm:cxn modelId="{8CCB03DD-51FA-4AEC-9A2A-5F3501AC4535}" type="presParOf" srcId="{256798E2-6C2C-46D5-A784-FC00C9DFBC11}" destId="{BDB9877F-801F-4FCB-9483-3006E5483A80}" srcOrd="4" destOrd="0" presId="urn:microsoft.com/office/officeart/2005/8/layout/hList1"/>
    <dgm:cxn modelId="{73DA4DDF-676B-4875-912C-EAC6F8FEB5AB}" type="presParOf" srcId="{BDB9877F-801F-4FCB-9483-3006E5483A80}" destId="{FE7D9647-56BF-4653-8DF5-E6B9A098809C}" srcOrd="0" destOrd="0" presId="urn:microsoft.com/office/officeart/2005/8/layout/hList1"/>
    <dgm:cxn modelId="{8BEFEE2B-4535-4BA6-B8DC-9C947C76B2DD}" type="presParOf" srcId="{BDB9877F-801F-4FCB-9483-3006E5483A80}" destId="{1A51F6E2-7F11-4347-B849-AB5BF91EEA15}" srcOrd="1" destOrd="0" presId="urn:microsoft.com/office/officeart/2005/8/layout/hList1"/>
    <dgm:cxn modelId="{716A155C-D93C-41CE-8F56-9F5211EFE2F6}" type="presParOf" srcId="{256798E2-6C2C-46D5-A784-FC00C9DFBC11}" destId="{72B80885-083F-46AE-8B76-80B54E0B6DB9}" srcOrd="5" destOrd="0" presId="urn:microsoft.com/office/officeart/2005/8/layout/hList1"/>
    <dgm:cxn modelId="{68948A62-E8B7-4C0C-BAAA-1F3E60AFC3E0}" type="presParOf" srcId="{256798E2-6C2C-46D5-A784-FC00C9DFBC11}" destId="{2F782023-416C-495C-B687-5EE8FAE924D5}" srcOrd="6" destOrd="0" presId="urn:microsoft.com/office/officeart/2005/8/layout/hList1"/>
    <dgm:cxn modelId="{74ABAB02-386F-4947-B564-3EF1A69DA8C0}" type="presParOf" srcId="{2F782023-416C-495C-B687-5EE8FAE924D5}" destId="{A0556B67-BAB0-4013-8613-31F6C9DA82EC}" srcOrd="0" destOrd="0" presId="urn:microsoft.com/office/officeart/2005/8/layout/hList1"/>
    <dgm:cxn modelId="{046C2E21-9FE4-4CD1-8AA1-0361007AB3DA}" type="presParOf" srcId="{2F782023-416C-495C-B687-5EE8FAE924D5}" destId="{7FB21D24-259B-40EC-B9D1-E9DD8631CFEB}"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3208F25-F809-4C17-8A02-B29AB1EF0592}" type="doc">
      <dgm:prSet loTypeId="urn:microsoft.com/office/officeart/2005/8/layout/vList5" loCatId="list" qsTypeId="urn:microsoft.com/office/officeart/2005/8/quickstyle/simple1" qsCatId="simple" csTypeId="urn:microsoft.com/office/officeart/2005/8/colors/accent2_2" csCatId="accent2" phldr="1"/>
      <dgm:spPr/>
      <dgm:t>
        <a:bodyPr/>
        <a:lstStyle/>
        <a:p>
          <a:endParaRPr lang="en-US"/>
        </a:p>
      </dgm:t>
    </dgm:pt>
    <dgm:pt modelId="{17196349-64C4-4D8D-A289-E1040007C75F}">
      <dgm:prSet/>
      <dgm:spPr/>
      <dgm:t>
        <a:bodyPr/>
        <a:lstStyle/>
        <a:p>
          <a:r>
            <a:rPr lang="en-US" b="1" i="0" dirty="0"/>
            <a:t>Superseding Institutional Policies</a:t>
          </a:r>
          <a:endParaRPr lang="en-US" dirty="0"/>
        </a:p>
      </dgm:t>
    </dgm:pt>
    <dgm:pt modelId="{BD4E1CB7-3ED3-4D0C-A38B-43BF9830F657}" type="parTrans" cxnId="{221AB077-B575-4935-AEBA-A87EBB5BAAA2}">
      <dgm:prSet/>
      <dgm:spPr/>
      <dgm:t>
        <a:bodyPr/>
        <a:lstStyle/>
        <a:p>
          <a:endParaRPr lang="en-US"/>
        </a:p>
      </dgm:t>
    </dgm:pt>
    <dgm:pt modelId="{D8AFFCC6-2272-40A9-8012-C45385C7898D}" type="sibTrans" cxnId="{221AB077-B575-4935-AEBA-A87EBB5BAAA2}">
      <dgm:prSet/>
      <dgm:spPr/>
      <dgm:t>
        <a:bodyPr/>
        <a:lstStyle/>
        <a:p>
          <a:endParaRPr lang="en-US"/>
        </a:p>
      </dgm:t>
    </dgm:pt>
    <dgm:pt modelId="{577B7ED9-ECD8-4875-A1F0-7C1F654BE5D2}">
      <dgm:prSet custT="1"/>
      <dgm:spPr/>
      <dgm:t>
        <a:bodyPr/>
        <a:lstStyle/>
        <a:p>
          <a:r>
            <a:rPr lang="en-US" sz="1400" b="0" i="0" dirty="0"/>
            <a:t>Large institutions and academic centers have policies that supersede sponsors’ budgets for participant payments. Some sponsors are </a:t>
          </a:r>
          <a:r>
            <a:rPr lang="en-US" sz="1400" b="1" i="0" dirty="0"/>
            <a:t>advised to remove participant payments </a:t>
          </a:r>
          <a:r>
            <a:rPr lang="en-US" sz="1400" b="0" i="0" dirty="0"/>
            <a:t>from their budgets due to these policies.*</a:t>
          </a:r>
          <a:endParaRPr lang="en-US" sz="1400" dirty="0"/>
        </a:p>
      </dgm:t>
    </dgm:pt>
    <dgm:pt modelId="{0803BC73-36DB-48D8-8A8B-0B96A87CA5D3}" type="parTrans" cxnId="{1254E74F-D7AB-4709-AE29-85CFFF0DC1E6}">
      <dgm:prSet/>
      <dgm:spPr/>
      <dgm:t>
        <a:bodyPr/>
        <a:lstStyle/>
        <a:p>
          <a:endParaRPr lang="en-US"/>
        </a:p>
      </dgm:t>
    </dgm:pt>
    <dgm:pt modelId="{286A1FD4-BE2B-4E4A-A2ED-35CD1C8DA4BA}" type="sibTrans" cxnId="{1254E74F-D7AB-4709-AE29-85CFFF0DC1E6}">
      <dgm:prSet/>
      <dgm:spPr/>
      <dgm:t>
        <a:bodyPr/>
        <a:lstStyle/>
        <a:p>
          <a:endParaRPr lang="en-US"/>
        </a:p>
      </dgm:t>
    </dgm:pt>
    <dgm:pt modelId="{9A76960A-425D-4839-90B2-8EA7021E058E}">
      <dgm:prSet/>
      <dgm:spPr/>
      <dgm:t>
        <a:bodyPr/>
        <a:lstStyle/>
        <a:p>
          <a:r>
            <a:rPr lang="en-US" b="1" i="0" dirty="0"/>
            <a:t>Administrative Burden</a:t>
          </a:r>
          <a:endParaRPr lang="en-US" dirty="0"/>
        </a:p>
      </dgm:t>
    </dgm:pt>
    <dgm:pt modelId="{DE24BEB3-AE9B-4EA4-8EA6-21661C7722E4}" type="parTrans" cxnId="{FF8B7FA8-9CB5-46A7-B14F-900A24193F69}">
      <dgm:prSet/>
      <dgm:spPr/>
      <dgm:t>
        <a:bodyPr/>
        <a:lstStyle/>
        <a:p>
          <a:endParaRPr lang="en-US"/>
        </a:p>
      </dgm:t>
    </dgm:pt>
    <dgm:pt modelId="{0E05E1FC-0DD0-4B24-B390-F517B4F22967}" type="sibTrans" cxnId="{FF8B7FA8-9CB5-46A7-B14F-900A24193F69}">
      <dgm:prSet/>
      <dgm:spPr/>
      <dgm:t>
        <a:bodyPr/>
        <a:lstStyle/>
        <a:p>
          <a:endParaRPr lang="en-US"/>
        </a:p>
      </dgm:t>
    </dgm:pt>
    <dgm:pt modelId="{E98C0C17-CF05-49D9-9E60-F68C96E74861}">
      <dgm:prSet custT="1"/>
      <dgm:spPr/>
      <dgm:t>
        <a:bodyPr/>
        <a:lstStyle/>
        <a:p>
          <a:r>
            <a:rPr lang="en-US" sz="1400" b="0" i="0" dirty="0"/>
            <a:t>Some sites refuse to implement payment systems because they are </a:t>
          </a:r>
          <a:r>
            <a:rPr lang="en-US" sz="1400" b="1" i="0" dirty="0"/>
            <a:t>not required </a:t>
          </a:r>
          <a:r>
            <a:rPr lang="en-US" sz="1400" b="0" i="0" dirty="0"/>
            <a:t>or they pose </a:t>
          </a:r>
          <a:r>
            <a:rPr lang="en-US" sz="1400" b="1" i="0" dirty="0"/>
            <a:t>too much of a burden</a:t>
          </a:r>
          <a:r>
            <a:rPr lang="en-US" sz="1400" b="0" i="0" dirty="0"/>
            <a:t>, even if a vendor is offered. </a:t>
          </a:r>
          <a:endParaRPr lang="en-US" sz="1400" dirty="0"/>
        </a:p>
      </dgm:t>
    </dgm:pt>
    <dgm:pt modelId="{C705AF12-FC9D-425E-B787-18EB0A968229}" type="parTrans" cxnId="{B5FF99D3-61BE-45AF-B296-016A5765D935}">
      <dgm:prSet/>
      <dgm:spPr/>
      <dgm:t>
        <a:bodyPr/>
        <a:lstStyle/>
        <a:p>
          <a:endParaRPr lang="en-US"/>
        </a:p>
      </dgm:t>
    </dgm:pt>
    <dgm:pt modelId="{F550E3BF-13D4-4DFA-9C55-E7BEA22068EF}" type="sibTrans" cxnId="{B5FF99D3-61BE-45AF-B296-016A5765D935}">
      <dgm:prSet/>
      <dgm:spPr/>
      <dgm:t>
        <a:bodyPr/>
        <a:lstStyle/>
        <a:p>
          <a:endParaRPr lang="en-US"/>
        </a:p>
      </dgm:t>
    </dgm:pt>
    <dgm:pt modelId="{6D56B8BD-1B23-42D3-8B71-D9D6584AA51C}">
      <dgm:prSet/>
      <dgm:spPr/>
      <dgm:t>
        <a:bodyPr/>
        <a:lstStyle/>
        <a:p>
          <a:r>
            <a:rPr lang="en-US" b="1" i="0" dirty="0"/>
            <a:t>Payment Vendors</a:t>
          </a:r>
          <a:endParaRPr lang="en-US" dirty="0"/>
        </a:p>
      </dgm:t>
    </dgm:pt>
    <dgm:pt modelId="{9EE2B06A-E06A-4DCB-B3B0-B565547A8251}" type="parTrans" cxnId="{F1492767-C679-480A-A999-797CC20F0CFB}">
      <dgm:prSet/>
      <dgm:spPr/>
      <dgm:t>
        <a:bodyPr/>
        <a:lstStyle/>
        <a:p>
          <a:endParaRPr lang="en-US"/>
        </a:p>
      </dgm:t>
    </dgm:pt>
    <dgm:pt modelId="{5ADD4784-74C6-4732-A57E-E413CCDEBCB4}" type="sibTrans" cxnId="{F1492767-C679-480A-A999-797CC20F0CFB}">
      <dgm:prSet/>
      <dgm:spPr/>
      <dgm:t>
        <a:bodyPr/>
        <a:lstStyle/>
        <a:p>
          <a:endParaRPr lang="en-US"/>
        </a:p>
      </dgm:t>
    </dgm:pt>
    <dgm:pt modelId="{31644540-FA1B-493B-A42D-C4DB666C2978}">
      <dgm:prSet custT="1"/>
      <dgm:spPr/>
      <dgm:t>
        <a:bodyPr/>
        <a:lstStyle/>
        <a:p>
          <a:r>
            <a:rPr lang="en-US" sz="1400" b="0" i="0" dirty="0"/>
            <a:t>All org. have had experience working with a payment vendor. </a:t>
          </a:r>
          <a:r>
            <a:rPr lang="en-US" sz="1400" b="1" dirty="0"/>
            <a:t>Receipt management </a:t>
          </a:r>
          <a:r>
            <a:rPr lang="en-US" sz="1400" dirty="0"/>
            <a:t>is the </a:t>
          </a:r>
          <a:r>
            <a:rPr lang="en-US" sz="1400" b="1" dirty="0"/>
            <a:t>most burdensome. </a:t>
          </a:r>
        </a:p>
      </dgm:t>
    </dgm:pt>
    <dgm:pt modelId="{83F38999-8A57-4942-AE6E-3BC05D332F00}" type="parTrans" cxnId="{EF5D2DC2-F6CE-45D6-B348-50113827FC6D}">
      <dgm:prSet/>
      <dgm:spPr/>
      <dgm:t>
        <a:bodyPr/>
        <a:lstStyle/>
        <a:p>
          <a:endParaRPr lang="en-US"/>
        </a:p>
      </dgm:t>
    </dgm:pt>
    <dgm:pt modelId="{66A37F17-70C4-47E9-A187-517CFDDCD1D8}" type="sibTrans" cxnId="{EF5D2DC2-F6CE-45D6-B348-50113827FC6D}">
      <dgm:prSet/>
      <dgm:spPr/>
      <dgm:t>
        <a:bodyPr/>
        <a:lstStyle/>
        <a:p>
          <a:endParaRPr lang="en-US"/>
        </a:p>
      </dgm:t>
    </dgm:pt>
    <dgm:pt modelId="{057F1E82-7FF9-42FD-8D9B-546056754779}">
      <dgm:prSet/>
      <dgm:spPr/>
      <dgm:t>
        <a:bodyPr/>
        <a:lstStyle/>
        <a:p>
          <a:r>
            <a:rPr lang="en-US" b="1" i="0" dirty="0"/>
            <a:t>Validation of Payments</a:t>
          </a:r>
          <a:endParaRPr lang="en-US" dirty="0"/>
        </a:p>
      </dgm:t>
    </dgm:pt>
    <dgm:pt modelId="{627FEC81-D4A1-4F62-AF0D-CCE584D528FF}" type="parTrans" cxnId="{EB4D3714-6907-4688-9BAF-C880C8E88F4E}">
      <dgm:prSet/>
      <dgm:spPr/>
      <dgm:t>
        <a:bodyPr/>
        <a:lstStyle/>
        <a:p>
          <a:endParaRPr lang="en-US"/>
        </a:p>
      </dgm:t>
    </dgm:pt>
    <dgm:pt modelId="{A78678D6-4E79-45F1-A565-B68A27AD1F43}" type="sibTrans" cxnId="{EB4D3714-6907-4688-9BAF-C880C8E88F4E}">
      <dgm:prSet/>
      <dgm:spPr/>
      <dgm:t>
        <a:bodyPr/>
        <a:lstStyle/>
        <a:p>
          <a:endParaRPr lang="en-US"/>
        </a:p>
      </dgm:t>
    </dgm:pt>
    <dgm:pt modelId="{1BED0047-C6F6-4173-B93B-0A44093D8A9B}">
      <dgm:prSet custT="1"/>
      <dgm:spPr/>
      <dgm:t>
        <a:bodyPr/>
        <a:lstStyle/>
        <a:p>
          <a:r>
            <a:rPr lang="en-US" sz="1400" b="0" i="0" dirty="0"/>
            <a:t>Questionable whether vendor reports provide for </a:t>
          </a:r>
          <a:r>
            <a:rPr lang="en-US" sz="1400" b="1" i="0" dirty="0"/>
            <a:t>true, transparent and auditable validation</a:t>
          </a:r>
          <a:endParaRPr lang="en-US" sz="1400" b="1" dirty="0"/>
        </a:p>
      </dgm:t>
    </dgm:pt>
    <dgm:pt modelId="{074CD389-C839-47A5-9063-B8F941B17629}" type="parTrans" cxnId="{90FCEEDC-80BA-4386-9660-81613E3AC8B5}">
      <dgm:prSet/>
      <dgm:spPr/>
      <dgm:t>
        <a:bodyPr/>
        <a:lstStyle/>
        <a:p>
          <a:endParaRPr lang="en-US"/>
        </a:p>
      </dgm:t>
    </dgm:pt>
    <dgm:pt modelId="{2A5A34E3-4C55-41EB-9586-10CE8F45C03E}" type="sibTrans" cxnId="{90FCEEDC-80BA-4386-9660-81613E3AC8B5}">
      <dgm:prSet/>
      <dgm:spPr/>
      <dgm:t>
        <a:bodyPr/>
        <a:lstStyle/>
        <a:p>
          <a:endParaRPr lang="en-US"/>
        </a:p>
      </dgm:t>
    </dgm:pt>
    <dgm:pt modelId="{2BF522C6-75A2-42CD-A642-8539E0FA080F}">
      <dgm:prSet custT="1"/>
      <dgm:spPr/>
      <dgm:t>
        <a:bodyPr/>
        <a:lstStyle/>
        <a:p>
          <a:r>
            <a:rPr lang="en-US" sz="1400" b="1" dirty="0"/>
            <a:t>Site networks </a:t>
          </a:r>
          <a:r>
            <a:rPr lang="en-US" sz="1400" dirty="0"/>
            <a:t>have infrastructure in place and will </a:t>
          </a:r>
          <a:r>
            <a:rPr lang="en-US" sz="1400" b="1" dirty="0"/>
            <a:t>decline use of sponsor’s vendor</a:t>
          </a:r>
        </a:p>
      </dgm:t>
    </dgm:pt>
    <dgm:pt modelId="{FB70D694-2A2D-4E91-8600-ADB5A4BF3942}" type="parTrans" cxnId="{86B14DC4-699B-45FC-8AB3-D3C4196DBA0B}">
      <dgm:prSet/>
      <dgm:spPr/>
      <dgm:t>
        <a:bodyPr/>
        <a:lstStyle/>
        <a:p>
          <a:endParaRPr lang="en-US"/>
        </a:p>
      </dgm:t>
    </dgm:pt>
    <dgm:pt modelId="{0F93A0A7-C2B3-43FD-B6C1-A1F7C429657E}" type="sibTrans" cxnId="{86B14DC4-699B-45FC-8AB3-D3C4196DBA0B}">
      <dgm:prSet/>
      <dgm:spPr/>
      <dgm:t>
        <a:bodyPr/>
        <a:lstStyle/>
        <a:p>
          <a:endParaRPr lang="en-US"/>
        </a:p>
      </dgm:t>
    </dgm:pt>
    <dgm:pt modelId="{086DB1F2-775C-4BD5-803E-750157C33C85}">
      <dgm:prSet custT="1"/>
      <dgm:spPr/>
      <dgm:t>
        <a:bodyPr/>
        <a:lstStyle/>
        <a:p>
          <a:r>
            <a:rPr lang="en-US" sz="1400" b="0" i="0" dirty="0"/>
            <a:t>One sponsor had an </a:t>
          </a:r>
          <a:r>
            <a:rPr lang="en-US" sz="1400" b="1" i="0" dirty="0"/>
            <a:t>audit finding</a:t>
          </a:r>
          <a:endParaRPr lang="en-US" sz="1400" b="1" dirty="0"/>
        </a:p>
      </dgm:t>
    </dgm:pt>
    <dgm:pt modelId="{4F227821-DE23-45E7-925A-B2FA648F7698}" type="parTrans" cxnId="{8D3F8677-7BF1-4B9D-881A-AB8777FE10AA}">
      <dgm:prSet/>
      <dgm:spPr/>
      <dgm:t>
        <a:bodyPr/>
        <a:lstStyle/>
        <a:p>
          <a:endParaRPr lang="en-US"/>
        </a:p>
      </dgm:t>
    </dgm:pt>
    <dgm:pt modelId="{EB76A59F-39F4-4FAE-895E-839A4C99E675}" type="sibTrans" cxnId="{8D3F8677-7BF1-4B9D-881A-AB8777FE10AA}">
      <dgm:prSet/>
      <dgm:spPr/>
      <dgm:t>
        <a:bodyPr/>
        <a:lstStyle/>
        <a:p>
          <a:endParaRPr lang="en-US"/>
        </a:p>
      </dgm:t>
    </dgm:pt>
    <dgm:pt modelId="{35E99D30-5748-4CB7-9AF0-3D6E6DC712C2}" type="pres">
      <dgm:prSet presAssocID="{C3208F25-F809-4C17-8A02-B29AB1EF0592}" presName="Name0" presStyleCnt="0">
        <dgm:presLayoutVars>
          <dgm:dir/>
          <dgm:animLvl val="lvl"/>
          <dgm:resizeHandles val="exact"/>
        </dgm:presLayoutVars>
      </dgm:prSet>
      <dgm:spPr/>
    </dgm:pt>
    <dgm:pt modelId="{FB4C1CC0-35A9-4A77-B205-8A77C9D92774}" type="pres">
      <dgm:prSet presAssocID="{17196349-64C4-4D8D-A289-E1040007C75F}" presName="linNode" presStyleCnt="0"/>
      <dgm:spPr/>
    </dgm:pt>
    <dgm:pt modelId="{D32DB02A-0194-43EF-8524-EEF5D560819F}" type="pres">
      <dgm:prSet presAssocID="{17196349-64C4-4D8D-A289-E1040007C75F}" presName="parentText" presStyleLbl="node1" presStyleIdx="0" presStyleCnt="4">
        <dgm:presLayoutVars>
          <dgm:chMax val="1"/>
          <dgm:bulletEnabled val="1"/>
        </dgm:presLayoutVars>
      </dgm:prSet>
      <dgm:spPr/>
    </dgm:pt>
    <dgm:pt modelId="{A184DBA6-613C-450C-8BEC-E75DA76409F6}" type="pres">
      <dgm:prSet presAssocID="{17196349-64C4-4D8D-A289-E1040007C75F}" presName="descendantText" presStyleLbl="alignAccFollowNode1" presStyleIdx="0" presStyleCnt="4">
        <dgm:presLayoutVars>
          <dgm:bulletEnabled val="1"/>
        </dgm:presLayoutVars>
      </dgm:prSet>
      <dgm:spPr/>
    </dgm:pt>
    <dgm:pt modelId="{1F7B37E4-9C4F-438E-AB26-D727965691CE}" type="pres">
      <dgm:prSet presAssocID="{D8AFFCC6-2272-40A9-8012-C45385C7898D}" presName="sp" presStyleCnt="0"/>
      <dgm:spPr/>
    </dgm:pt>
    <dgm:pt modelId="{8FC4D6E2-163A-476F-A43C-C9B55542F05C}" type="pres">
      <dgm:prSet presAssocID="{9A76960A-425D-4839-90B2-8EA7021E058E}" presName="linNode" presStyleCnt="0"/>
      <dgm:spPr/>
    </dgm:pt>
    <dgm:pt modelId="{6EF2BB92-6974-4DE5-9747-FCBFE5112C4F}" type="pres">
      <dgm:prSet presAssocID="{9A76960A-425D-4839-90B2-8EA7021E058E}" presName="parentText" presStyleLbl="node1" presStyleIdx="1" presStyleCnt="4">
        <dgm:presLayoutVars>
          <dgm:chMax val="1"/>
          <dgm:bulletEnabled val="1"/>
        </dgm:presLayoutVars>
      </dgm:prSet>
      <dgm:spPr/>
    </dgm:pt>
    <dgm:pt modelId="{9FBA03FA-F56A-4076-9066-593CD1B52A3B}" type="pres">
      <dgm:prSet presAssocID="{9A76960A-425D-4839-90B2-8EA7021E058E}" presName="descendantText" presStyleLbl="alignAccFollowNode1" presStyleIdx="1" presStyleCnt="4">
        <dgm:presLayoutVars>
          <dgm:bulletEnabled val="1"/>
        </dgm:presLayoutVars>
      </dgm:prSet>
      <dgm:spPr/>
    </dgm:pt>
    <dgm:pt modelId="{93C339A2-3DAE-4B29-9AE2-3BDBE42E35C0}" type="pres">
      <dgm:prSet presAssocID="{0E05E1FC-0DD0-4B24-B390-F517B4F22967}" presName="sp" presStyleCnt="0"/>
      <dgm:spPr/>
    </dgm:pt>
    <dgm:pt modelId="{F3CE52DD-3E26-4ADC-9612-20D3240EB031}" type="pres">
      <dgm:prSet presAssocID="{6D56B8BD-1B23-42D3-8B71-D9D6584AA51C}" presName="linNode" presStyleCnt="0"/>
      <dgm:spPr/>
    </dgm:pt>
    <dgm:pt modelId="{37250E90-4E28-438D-9438-8B90A8C1AEA4}" type="pres">
      <dgm:prSet presAssocID="{6D56B8BD-1B23-42D3-8B71-D9D6584AA51C}" presName="parentText" presStyleLbl="node1" presStyleIdx="2" presStyleCnt="4">
        <dgm:presLayoutVars>
          <dgm:chMax val="1"/>
          <dgm:bulletEnabled val="1"/>
        </dgm:presLayoutVars>
      </dgm:prSet>
      <dgm:spPr/>
    </dgm:pt>
    <dgm:pt modelId="{16462341-48EE-43F9-823D-9027525A33FE}" type="pres">
      <dgm:prSet presAssocID="{6D56B8BD-1B23-42D3-8B71-D9D6584AA51C}" presName="descendantText" presStyleLbl="alignAccFollowNode1" presStyleIdx="2" presStyleCnt="4">
        <dgm:presLayoutVars>
          <dgm:bulletEnabled val="1"/>
        </dgm:presLayoutVars>
      </dgm:prSet>
      <dgm:spPr/>
    </dgm:pt>
    <dgm:pt modelId="{40DE3D70-C59B-4914-A29D-BE7306CE79CF}" type="pres">
      <dgm:prSet presAssocID="{5ADD4784-74C6-4732-A57E-E413CCDEBCB4}" presName="sp" presStyleCnt="0"/>
      <dgm:spPr/>
    </dgm:pt>
    <dgm:pt modelId="{F1C8277C-F56F-4690-83C1-F26D8DA53F08}" type="pres">
      <dgm:prSet presAssocID="{057F1E82-7FF9-42FD-8D9B-546056754779}" presName="linNode" presStyleCnt="0"/>
      <dgm:spPr/>
    </dgm:pt>
    <dgm:pt modelId="{78D60A62-A18C-45C2-B756-A5E0B509DE30}" type="pres">
      <dgm:prSet presAssocID="{057F1E82-7FF9-42FD-8D9B-546056754779}" presName="parentText" presStyleLbl="node1" presStyleIdx="3" presStyleCnt="4">
        <dgm:presLayoutVars>
          <dgm:chMax val="1"/>
          <dgm:bulletEnabled val="1"/>
        </dgm:presLayoutVars>
      </dgm:prSet>
      <dgm:spPr/>
    </dgm:pt>
    <dgm:pt modelId="{76EEFB4F-0FA7-42F9-A33E-927A2CD01F6A}" type="pres">
      <dgm:prSet presAssocID="{057F1E82-7FF9-42FD-8D9B-546056754779}" presName="descendantText" presStyleLbl="alignAccFollowNode1" presStyleIdx="3" presStyleCnt="4">
        <dgm:presLayoutVars>
          <dgm:bulletEnabled val="1"/>
        </dgm:presLayoutVars>
      </dgm:prSet>
      <dgm:spPr/>
    </dgm:pt>
  </dgm:ptLst>
  <dgm:cxnLst>
    <dgm:cxn modelId="{94162613-0D1C-4342-A0AF-01B8851734A3}" type="presOf" srcId="{1BED0047-C6F6-4173-B93B-0A44093D8A9B}" destId="{76EEFB4F-0FA7-42F9-A33E-927A2CD01F6A}" srcOrd="0" destOrd="0" presId="urn:microsoft.com/office/officeart/2005/8/layout/vList5"/>
    <dgm:cxn modelId="{EB4D3714-6907-4688-9BAF-C880C8E88F4E}" srcId="{C3208F25-F809-4C17-8A02-B29AB1EF0592}" destId="{057F1E82-7FF9-42FD-8D9B-546056754779}" srcOrd="3" destOrd="0" parTransId="{627FEC81-D4A1-4F62-AF0D-CCE584D528FF}" sibTransId="{A78678D6-4E79-45F1-A565-B68A27AD1F43}"/>
    <dgm:cxn modelId="{BD93FE1C-3838-4FD6-91EA-88413155A243}" type="presOf" srcId="{2BF522C6-75A2-42CD-A642-8539E0FA080F}" destId="{16462341-48EE-43F9-823D-9027525A33FE}" srcOrd="0" destOrd="1" presId="urn:microsoft.com/office/officeart/2005/8/layout/vList5"/>
    <dgm:cxn modelId="{D8E9F436-E6E6-4DF3-9B69-DE100E32C52E}" type="presOf" srcId="{C3208F25-F809-4C17-8A02-B29AB1EF0592}" destId="{35E99D30-5748-4CB7-9AF0-3D6E6DC712C2}" srcOrd="0" destOrd="0" presId="urn:microsoft.com/office/officeart/2005/8/layout/vList5"/>
    <dgm:cxn modelId="{326A4166-CD16-4CF0-A043-F7B9A8380C22}" type="presOf" srcId="{086DB1F2-775C-4BD5-803E-750157C33C85}" destId="{76EEFB4F-0FA7-42F9-A33E-927A2CD01F6A}" srcOrd="0" destOrd="1" presId="urn:microsoft.com/office/officeart/2005/8/layout/vList5"/>
    <dgm:cxn modelId="{F1492767-C679-480A-A999-797CC20F0CFB}" srcId="{C3208F25-F809-4C17-8A02-B29AB1EF0592}" destId="{6D56B8BD-1B23-42D3-8B71-D9D6584AA51C}" srcOrd="2" destOrd="0" parTransId="{9EE2B06A-E06A-4DCB-B3B0-B565547A8251}" sibTransId="{5ADD4784-74C6-4732-A57E-E413CCDEBCB4}"/>
    <dgm:cxn modelId="{75B8E249-C8EF-4F2A-A28B-268BCE9BCF23}" type="presOf" srcId="{577B7ED9-ECD8-4875-A1F0-7C1F654BE5D2}" destId="{A184DBA6-613C-450C-8BEC-E75DA76409F6}" srcOrd="0" destOrd="0" presId="urn:microsoft.com/office/officeart/2005/8/layout/vList5"/>
    <dgm:cxn modelId="{A90F6D4B-97C1-4F8E-A079-04A71A658217}" type="presOf" srcId="{E98C0C17-CF05-49D9-9E60-F68C96E74861}" destId="{9FBA03FA-F56A-4076-9066-593CD1B52A3B}" srcOrd="0" destOrd="0" presId="urn:microsoft.com/office/officeart/2005/8/layout/vList5"/>
    <dgm:cxn modelId="{1254E74F-D7AB-4709-AE29-85CFFF0DC1E6}" srcId="{17196349-64C4-4D8D-A289-E1040007C75F}" destId="{577B7ED9-ECD8-4875-A1F0-7C1F654BE5D2}" srcOrd="0" destOrd="0" parTransId="{0803BC73-36DB-48D8-8A8B-0B96A87CA5D3}" sibTransId="{286A1FD4-BE2B-4E4A-A2ED-35CD1C8DA4BA}"/>
    <dgm:cxn modelId="{8D3F8677-7BF1-4B9D-881A-AB8777FE10AA}" srcId="{057F1E82-7FF9-42FD-8D9B-546056754779}" destId="{086DB1F2-775C-4BD5-803E-750157C33C85}" srcOrd="1" destOrd="0" parTransId="{4F227821-DE23-45E7-925A-B2FA648F7698}" sibTransId="{EB76A59F-39F4-4FAE-895E-839A4C99E675}"/>
    <dgm:cxn modelId="{221AB077-B575-4935-AEBA-A87EBB5BAAA2}" srcId="{C3208F25-F809-4C17-8A02-B29AB1EF0592}" destId="{17196349-64C4-4D8D-A289-E1040007C75F}" srcOrd="0" destOrd="0" parTransId="{BD4E1CB7-3ED3-4D0C-A38B-43BF9830F657}" sibTransId="{D8AFFCC6-2272-40A9-8012-C45385C7898D}"/>
    <dgm:cxn modelId="{B4CBD458-CD4B-4558-93EF-C6FBBAD4EF7E}" type="presOf" srcId="{31644540-FA1B-493B-A42D-C4DB666C2978}" destId="{16462341-48EE-43F9-823D-9027525A33FE}" srcOrd="0" destOrd="0" presId="urn:microsoft.com/office/officeart/2005/8/layout/vList5"/>
    <dgm:cxn modelId="{C135AF7F-52D3-4D1F-A122-4682C38B514E}" type="presOf" srcId="{17196349-64C4-4D8D-A289-E1040007C75F}" destId="{D32DB02A-0194-43EF-8524-EEF5D560819F}" srcOrd="0" destOrd="0" presId="urn:microsoft.com/office/officeart/2005/8/layout/vList5"/>
    <dgm:cxn modelId="{4A8A2D9E-3EAE-446E-9118-2F8390C2843C}" type="presOf" srcId="{6D56B8BD-1B23-42D3-8B71-D9D6584AA51C}" destId="{37250E90-4E28-438D-9438-8B90A8C1AEA4}" srcOrd="0" destOrd="0" presId="urn:microsoft.com/office/officeart/2005/8/layout/vList5"/>
    <dgm:cxn modelId="{853232A2-797F-40D5-9ADD-41D3E4E0119E}" type="presOf" srcId="{057F1E82-7FF9-42FD-8D9B-546056754779}" destId="{78D60A62-A18C-45C2-B756-A5E0B509DE30}" srcOrd="0" destOrd="0" presId="urn:microsoft.com/office/officeart/2005/8/layout/vList5"/>
    <dgm:cxn modelId="{FF8B7FA8-9CB5-46A7-B14F-900A24193F69}" srcId="{C3208F25-F809-4C17-8A02-B29AB1EF0592}" destId="{9A76960A-425D-4839-90B2-8EA7021E058E}" srcOrd="1" destOrd="0" parTransId="{DE24BEB3-AE9B-4EA4-8EA6-21661C7722E4}" sibTransId="{0E05E1FC-0DD0-4B24-B390-F517B4F22967}"/>
    <dgm:cxn modelId="{7D23B3A9-C256-4B55-ADA3-CE98EB6343B1}" type="presOf" srcId="{9A76960A-425D-4839-90B2-8EA7021E058E}" destId="{6EF2BB92-6974-4DE5-9747-FCBFE5112C4F}" srcOrd="0" destOrd="0" presId="urn:microsoft.com/office/officeart/2005/8/layout/vList5"/>
    <dgm:cxn modelId="{EF5D2DC2-F6CE-45D6-B348-50113827FC6D}" srcId="{6D56B8BD-1B23-42D3-8B71-D9D6584AA51C}" destId="{31644540-FA1B-493B-A42D-C4DB666C2978}" srcOrd="0" destOrd="0" parTransId="{83F38999-8A57-4942-AE6E-3BC05D332F00}" sibTransId="{66A37F17-70C4-47E9-A187-517CFDDCD1D8}"/>
    <dgm:cxn modelId="{86B14DC4-699B-45FC-8AB3-D3C4196DBA0B}" srcId="{6D56B8BD-1B23-42D3-8B71-D9D6584AA51C}" destId="{2BF522C6-75A2-42CD-A642-8539E0FA080F}" srcOrd="1" destOrd="0" parTransId="{FB70D694-2A2D-4E91-8600-ADB5A4BF3942}" sibTransId="{0F93A0A7-C2B3-43FD-B6C1-A1F7C429657E}"/>
    <dgm:cxn modelId="{B5FF99D3-61BE-45AF-B296-016A5765D935}" srcId="{9A76960A-425D-4839-90B2-8EA7021E058E}" destId="{E98C0C17-CF05-49D9-9E60-F68C96E74861}" srcOrd="0" destOrd="0" parTransId="{C705AF12-FC9D-425E-B787-18EB0A968229}" sibTransId="{F550E3BF-13D4-4DFA-9C55-E7BEA22068EF}"/>
    <dgm:cxn modelId="{90FCEEDC-80BA-4386-9660-81613E3AC8B5}" srcId="{057F1E82-7FF9-42FD-8D9B-546056754779}" destId="{1BED0047-C6F6-4173-B93B-0A44093D8A9B}" srcOrd="0" destOrd="0" parTransId="{074CD389-C839-47A5-9063-B8F941B17629}" sibTransId="{2A5A34E3-4C55-41EB-9586-10CE8F45C03E}"/>
    <dgm:cxn modelId="{B38D46DC-BAB6-47E0-BEAE-337E13EAABA9}" type="presParOf" srcId="{35E99D30-5748-4CB7-9AF0-3D6E6DC712C2}" destId="{FB4C1CC0-35A9-4A77-B205-8A77C9D92774}" srcOrd="0" destOrd="0" presId="urn:microsoft.com/office/officeart/2005/8/layout/vList5"/>
    <dgm:cxn modelId="{BFA2CE88-943B-4053-B2E2-BFF016F082C8}" type="presParOf" srcId="{FB4C1CC0-35A9-4A77-B205-8A77C9D92774}" destId="{D32DB02A-0194-43EF-8524-EEF5D560819F}" srcOrd="0" destOrd="0" presId="urn:microsoft.com/office/officeart/2005/8/layout/vList5"/>
    <dgm:cxn modelId="{8DBE7A42-7D7F-4D8F-9AFB-AD00A54229CC}" type="presParOf" srcId="{FB4C1CC0-35A9-4A77-B205-8A77C9D92774}" destId="{A184DBA6-613C-450C-8BEC-E75DA76409F6}" srcOrd="1" destOrd="0" presId="urn:microsoft.com/office/officeart/2005/8/layout/vList5"/>
    <dgm:cxn modelId="{B9969A66-EC56-4105-B6FF-DE574209A352}" type="presParOf" srcId="{35E99D30-5748-4CB7-9AF0-3D6E6DC712C2}" destId="{1F7B37E4-9C4F-438E-AB26-D727965691CE}" srcOrd="1" destOrd="0" presId="urn:microsoft.com/office/officeart/2005/8/layout/vList5"/>
    <dgm:cxn modelId="{99D6E072-6114-4E44-A6D9-8C998A0CC4E0}" type="presParOf" srcId="{35E99D30-5748-4CB7-9AF0-3D6E6DC712C2}" destId="{8FC4D6E2-163A-476F-A43C-C9B55542F05C}" srcOrd="2" destOrd="0" presId="urn:microsoft.com/office/officeart/2005/8/layout/vList5"/>
    <dgm:cxn modelId="{8FAC2E20-F47C-412E-94F0-A145B410A08A}" type="presParOf" srcId="{8FC4D6E2-163A-476F-A43C-C9B55542F05C}" destId="{6EF2BB92-6974-4DE5-9747-FCBFE5112C4F}" srcOrd="0" destOrd="0" presId="urn:microsoft.com/office/officeart/2005/8/layout/vList5"/>
    <dgm:cxn modelId="{BF967265-C30C-4A4F-81AA-73091030F06D}" type="presParOf" srcId="{8FC4D6E2-163A-476F-A43C-C9B55542F05C}" destId="{9FBA03FA-F56A-4076-9066-593CD1B52A3B}" srcOrd="1" destOrd="0" presId="urn:microsoft.com/office/officeart/2005/8/layout/vList5"/>
    <dgm:cxn modelId="{210B71D3-6014-4C5A-B1F1-45D47C77D83E}" type="presParOf" srcId="{35E99D30-5748-4CB7-9AF0-3D6E6DC712C2}" destId="{93C339A2-3DAE-4B29-9AE2-3BDBE42E35C0}" srcOrd="3" destOrd="0" presId="urn:microsoft.com/office/officeart/2005/8/layout/vList5"/>
    <dgm:cxn modelId="{105C34D8-48D6-4A31-9FA7-CE9490470C85}" type="presParOf" srcId="{35E99D30-5748-4CB7-9AF0-3D6E6DC712C2}" destId="{F3CE52DD-3E26-4ADC-9612-20D3240EB031}" srcOrd="4" destOrd="0" presId="urn:microsoft.com/office/officeart/2005/8/layout/vList5"/>
    <dgm:cxn modelId="{C9C4C7BE-0021-4AD1-A7F7-9EDABF1CAC99}" type="presParOf" srcId="{F3CE52DD-3E26-4ADC-9612-20D3240EB031}" destId="{37250E90-4E28-438D-9438-8B90A8C1AEA4}" srcOrd="0" destOrd="0" presId="urn:microsoft.com/office/officeart/2005/8/layout/vList5"/>
    <dgm:cxn modelId="{5298FB1E-9243-442D-908B-48CA059E4986}" type="presParOf" srcId="{F3CE52DD-3E26-4ADC-9612-20D3240EB031}" destId="{16462341-48EE-43F9-823D-9027525A33FE}" srcOrd="1" destOrd="0" presId="urn:microsoft.com/office/officeart/2005/8/layout/vList5"/>
    <dgm:cxn modelId="{D60EB57D-172C-4665-891D-7B0BDE47B674}" type="presParOf" srcId="{35E99D30-5748-4CB7-9AF0-3D6E6DC712C2}" destId="{40DE3D70-C59B-4914-A29D-BE7306CE79CF}" srcOrd="5" destOrd="0" presId="urn:microsoft.com/office/officeart/2005/8/layout/vList5"/>
    <dgm:cxn modelId="{5EAF7F1E-58C3-401B-8639-FA6E36BD98EF}" type="presParOf" srcId="{35E99D30-5748-4CB7-9AF0-3D6E6DC712C2}" destId="{F1C8277C-F56F-4690-83C1-F26D8DA53F08}" srcOrd="6" destOrd="0" presId="urn:microsoft.com/office/officeart/2005/8/layout/vList5"/>
    <dgm:cxn modelId="{1340DB96-6010-4301-90F4-3F6E13C45C6E}" type="presParOf" srcId="{F1C8277C-F56F-4690-83C1-F26D8DA53F08}" destId="{78D60A62-A18C-45C2-B756-A5E0B509DE30}" srcOrd="0" destOrd="0" presId="urn:microsoft.com/office/officeart/2005/8/layout/vList5"/>
    <dgm:cxn modelId="{00856789-F134-4562-8936-9352BBEBB517}" type="presParOf" srcId="{F1C8277C-F56F-4690-83C1-F26D8DA53F08}" destId="{76EEFB4F-0FA7-42F9-A33E-927A2CD01F6A}"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D5A920A-4B55-40E3-A2C1-A728673CEAA6}" type="doc">
      <dgm:prSet loTypeId="urn:microsoft.com/office/officeart/2005/8/layout/hList1" loCatId="list" qsTypeId="urn:microsoft.com/office/officeart/2005/8/quickstyle/simple1" qsCatId="simple" csTypeId="urn:microsoft.com/office/officeart/2005/8/colors/accent2_2" csCatId="accent2" phldr="1"/>
      <dgm:spPr/>
      <dgm:t>
        <a:bodyPr/>
        <a:lstStyle/>
        <a:p>
          <a:endParaRPr lang="en-US"/>
        </a:p>
      </dgm:t>
    </dgm:pt>
    <dgm:pt modelId="{C09367CE-5309-40F9-8A0D-8FC1C9B402C9}">
      <dgm:prSet/>
      <dgm:spPr/>
      <dgm:t>
        <a:bodyPr/>
        <a:lstStyle/>
        <a:p>
          <a:r>
            <a:rPr lang="en-US" b="1" i="0" dirty="0"/>
            <a:t>Consensus that  industry needs innovation for improved pricing for proper payment for time/effort &amp; best practices</a:t>
          </a:r>
          <a:endParaRPr lang="en-US" b="1" dirty="0"/>
        </a:p>
      </dgm:t>
    </dgm:pt>
    <dgm:pt modelId="{F611DEC4-6EFC-4C9B-B562-6E231EB29DB4}" type="parTrans" cxnId="{9E679590-DF07-446F-8FBA-179EEEA4FD02}">
      <dgm:prSet/>
      <dgm:spPr/>
      <dgm:t>
        <a:bodyPr/>
        <a:lstStyle/>
        <a:p>
          <a:endParaRPr lang="en-US"/>
        </a:p>
      </dgm:t>
    </dgm:pt>
    <dgm:pt modelId="{D18F9054-EACB-4E44-AFB3-32996130356D}" type="sibTrans" cxnId="{9E679590-DF07-446F-8FBA-179EEEA4FD02}">
      <dgm:prSet/>
      <dgm:spPr/>
      <dgm:t>
        <a:bodyPr/>
        <a:lstStyle/>
        <a:p>
          <a:endParaRPr lang="en-US"/>
        </a:p>
      </dgm:t>
    </dgm:pt>
    <dgm:pt modelId="{B037E4C2-0F3B-4B04-98BF-1268AA2190E9}">
      <dgm:prSet/>
      <dgm:spPr/>
      <dgm:t>
        <a:bodyPr/>
        <a:lstStyle/>
        <a:p>
          <a:r>
            <a:rPr lang="en-US" b="0" i="0" dirty="0"/>
            <a:t>Hybrid approach: Use FMV, but then collect data to develop their own internal pricing/costing. </a:t>
          </a:r>
          <a:endParaRPr lang="en-US" dirty="0"/>
        </a:p>
      </dgm:t>
    </dgm:pt>
    <dgm:pt modelId="{C309C082-23A4-4CC1-B6C3-B25BC61340C7}" type="parTrans" cxnId="{65E6F0F0-542F-4DF4-8F98-AC71F2E9DE9B}">
      <dgm:prSet/>
      <dgm:spPr/>
      <dgm:t>
        <a:bodyPr/>
        <a:lstStyle/>
        <a:p>
          <a:endParaRPr lang="en-US"/>
        </a:p>
      </dgm:t>
    </dgm:pt>
    <dgm:pt modelId="{E992A43A-6767-4D0F-909D-1320E1BB9758}" type="sibTrans" cxnId="{65E6F0F0-542F-4DF4-8F98-AC71F2E9DE9B}">
      <dgm:prSet/>
      <dgm:spPr/>
      <dgm:t>
        <a:bodyPr/>
        <a:lstStyle/>
        <a:p>
          <a:endParaRPr lang="en-US"/>
        </a:p>
      </dgm:t>
    </dgm:pt>
    <dgm:pt modelId="{5517E6E6-052B-4C35-8F61-FC73F745F506}">
      <dgm:prSet/>
      <dgm:spPr/>
      <dgm:t>
        <a:bodyPr/>
        <a:lstStyle/>
        <a:p>
          <a:r>
            <a:rPr lang="en-US" b="0" i="0" dirty="0"/>
            <a:t>One small CRO does not use the FMV tool and instead gets input from the PI</a:t>
          </a:r>
          <a:endParaRPr lang="en-US" dirty="0"/>
        </a:p>
      </dgm:t>
    </dgm:pt>
    <dgm:pt modelId="{4087A5C3-4168-4911-ACB5-1E521563D819}" type="parTrans" cxnId="{66A99A8E-4968-46D0-8CE6-E5FC0E4C87FB}">
      <dgm:prSet/>
      <dgm:spPr/>
      <dgm:t>
        <a:bodyPr/>
        <a:lstStyle/>
        <a:p>
          <a:endParaRPr lang="en-US"/>
        </a:p>
      </dgm:t>
    </dgm:pt>
    <dgm:pt modelId="{E47BACF8-21D6-4FFE-A71F-791DFD1E77DC}" type="sibTrans" cxnId="{66A99A8E-4968-46D0-8CE6-E5FC0E4C87FB}">
      <dgm:prSet/>
      <dgm:spPr/>
      <dgm:t>
        <a:bodyPr/>
        <a:lstStyle/>
        <a:p>
          <a:endParaRPr lang="en-US"/>
        </a:p>
      </dgm:t>
    </dgm:pt>
    <dgm:pt modelId="{72239E50-8258-40A8-A370-BB8BA6BCD59B}">
      <dgm:prSet/>
      <dgm:spPr/>
      <dgm:t>
        <a:bodyPr/>
        <a:lstStyle/>
        <a:p>
          <a:r>
            <a:rPr lang="en-US" b="1" i="0" dirty="0"/>
            <a:t>Improper inducement concerns still exist</a:t>
          </a:r>
          <a:endParaRPr lang="en-US" b="1" dirty="0"/>
        </a:p>
      </dgm:t>
    </dgm:pt>
    <dgm:pt modelId="{E84C701F-5B19-4589-8547-72EDC699C662}" type="parTrans" cxnId="{1F17F15E-1E1E-4FC7-88C8-12A72D9D81FB}">
      <dgm:prSet/>
      <dgm:spPr/>
      <dgm:t>
        <a:bodyPr/>
        <a:lstStyle/>
        <a:p>
          <a:endParaRPr lang="en-US"/>
        </a:p>
      </dgm:t>
    </dgm:pt>
    <dgm:pt modelId="{6B51EE17-A112-4597-92AD-8DFB84AF2BDF}" type="sibTrans" cxnId="{1F17F15E-1E1E-4FC7-88C8-12A72D9D81FB}">
      <dgm:prSet/>
      <dgm:spPr/>
      <dgm:t>
        <a:bodyPr/>
        <a:lstStyle/>
        <a:p>
          <a:endParaRPr lang="en-US"/>
        </a:p>
      </dgm:t>
    </dgm:pt>
    <dgm:pt modelId="{C854B3F1-C7C6-4F8B-AC3F-EA017D4D10CF}">
      <dgm:prSet/>
      <dgm:spPr/>
      <dgm:t>
        <a:bodyPr/>
        <a:lstStyle/>
        <a:p>
          <a:r>
            <a:rPr lang="en-US" b="0" i="0" dirty="0"/>
            <a:t>Reflects lack of awareness of the flexible nature of the OHRP, SACHRP and recent FDA Guidance</a:t>
          </a:r>
          <a:endParaRPr lang="en-US" dirty="0"/>
        </a:p>
      </dgm:t>
    </dgm:pt>
    <dgm:pt modelId="{1C07EA00-83C2-4F42-9C90-A00AC9691BC2}" type="parTrans" cxnId="{748D8017-6AFA-4D73-9866-D75B053F03C4}">
      <dgm:prSet/>
      <dgm:spPr/>
      <dgm:t>
        <a:bodyPr/>
        <a:lstStyle/>
        <a:p>
          <a:endParaRPr lang="en-US"/>
        </a:p>
      </dgm:t>
    </dgm:pt>
    <dgm:pt modelId="{EA9218CB-F287-4151-8A26-C5EE2F392419}" type="sibTrans" cxnId="{748D8017-6AFA-4D73-9866-D75B053F03C4}">
      <dgm:prSet/>
      <dgm:spPr/>
      <dgm:t>
        <a:bodyPr/>
        <a:lstStyle/>
        <a:p>
          <a:endParaRPr lang="en-US"/>
        </a:p>
      </dgm:t>
    </dgm:pt>
    <dgm:pt modelId="{7FD38180-02D8-480C-AFA3-167B5DF238AD}">
      <dgm:prSet/>
      <dgm:spPr/>
      <dgm:t>
        <a:bodyPr/>
        <a:lstStyle/>
        <a:p>
          <a:r>
            <a:rPr lang="en-US" b="0" i="0" dirty="0"/>
            <a:t>CROs shared pharma/biopharma study teams still express this concern</a:t>
          </a:r>
          <a:endParaRPr lang="en-US" dirty="0"/>
        </a:p>
      </dgm:t>
    </dgm:pt>
    <dgm:pt modelId="{02DC1530-D918-4CAE-8C72-C7C22D9A0549}" type="parTrans" cxnId="{E26B9123-4A4D-456C-85AB-97432EBBF29F}">
      <dgm:prSet/>
      <dgm:spPr/>
      <dgm:t>
        <a:bodyPr/>
        <a:lstStyle/>
        <a:p>
          <a:endParaRPr lang="en-US"/>
        </a:p>
      </dgm:t>
    </dgm:pt>
    <dgm:pt modelId="{F1BE13E8-4676-4587-9682-39A1D173B63F}" type="sibTrans" cxnId="{E26B9123-4A4D-456C-85AB-97432EBBF29F}">
      <dgm:prSet/>
      <dgm:spPr/>
      <dgm:t>
        <a:bodyPr/>
        <a:lstStyle/>
        <a:p>
          <a:endParaRPr lang="en-US"/>
        </a:p>
      </dgm:t>
    </dgm:pt>
    <dgm:pt modelId="{04F9D374-127B-4206-9093-76D208FBA652}">
      <dgm:prSet/>
      <dgm:spPr/>
      <dgm:t>
        <a:bodyPr/>
        <a:lstStyle/>
        <a:p>
          <a:r>
            <a:rPr lang="en-US" dirty="0"/>
            <a:t>Anecdotal information about home-grown algorithms</a:t>
          </a:r>
        </a:p>
      </dgm:t>
    </dgm:pt>
    <dgm:pt modelId="{A9CC5121-3860-4D68-A4D3-1E48047E5290}" type="parTrans" cxnId="{73D055FC-BB5A-47BF-B31A-AA217B5A66C3}">
      <dgm:prSet/>
      <dgm:spPr/>
      <dgm:t>
        <a:bodyPr/>
        <a:lstStyle/>
        <a:p>
          <a:endParaRPr lang="en-US"/>
        </a:p>
      </dgm:t>
    </dgm:pt>
    <dgm:pt modelId="{0AE50DD1-611E-4AC4-9D62-CAF95ACB0A0F}" type="sibTrans" cxnId="{73D055FC-BB5A-47BF-B31A-AA217B5A66C3}">
      <dgm:prSet/>
      <dgm:spPr/>
      <dgm:t>
        <a:bodyPr/>
        <a:lstStyle/>
        <a:p>
          <a:endParaRPr lang="en-US"/>
        </a:p>
      </dgm:t>
    </dgm:pt>
    <dgm:pt modelId="{AC6D3BE0-2AF3-435E-85AC-C24E77DAE3B3}">
      <dgm:prSet/>
      <dgm:spPr/>
      <dgm:t>
        <a:bodyPr/>
        <a:lstStyle/>
        <a:p>
          <a:r>
            <a:rPr lang="en-US" dirty="0"/>
            <a:t>Reflects </a:t>
          </a:r>
          <a:r>
            <a:rPr lang="en-US" b="0" dirty="0"/>
            <a:t>need for renewed education &amp; myth busting for Sponsor &amp; CRO </a:t>
          </a:r>
          <a:r>
            <a:rPr lang="en-US" dirty="0"/>
            <a:t>Senior Leadership and Study Teams  </a:t>
          </a:r>
        </a:p>
      </dgm:t>
    </dgm:pt>
    <dgm:pt modelId="{67982EA2-5809-4029-82B9-7B67B8411C3F}" type="parTrans" cxnId="{0FE7C216-FC31-46AD-B2EB-FED8B1FD4927}">
      <dgm:prSet/>
      <dgm:spPr/>
      <dgm:t>
        <a:bodyPr/>
        <a:lstStyle/>
        <a:p>
          <a:endParaRPr lang="en-US"/>
        </a:p>
      </dgm:t>
    </dgm:pt>
    <dgm:pt modelId="{DE659E0C-A184-4DAC-8FE5-07E11015C1BB}" type="sibTrans" cxnId="{0FE7C216-FC31-46AD-B2EB-FED8B1FD4927}">
      <dgm:prSet/>
      <dgm:spPr/>
      <dgm:t>
        <a:bodyPr/>
        <a:lstStyle/>
        <a:p>
          <a:endParaRPr lang="en-US"/>
        </a:p>
      </dgm:t>
    </dgm:pt>
    <dgm:pt modelId="{CA413627-ADB4-4E6F-8F04-78F24E3019F6}">
      <dgm:prSet/>
      <dgm:spPr/>
      <dgm:t>
        <a:bodyPr/>
        <a:lstStyle/>
        <a:p>
          <a:r>
            <a:rPr lang="en-US" b="0" i="0" dirty="0">
              <a:effectLst/>
              <a:latin typeface="-apple-system"/>
            </a:rPr>
            <a:t>Develop a standardized database for stipends and involve the Institutional Review Board (IRB) to guide pricing</a:t>
          </a:r>
          <a:endParaRPr lang="en-US" dirty="0"/>
        </a:p>
      </dgm:t>
    </dgm:pt>
    <dgm:pt modelId="{89541F12-D5F9-4C6C-9C19-C7539F826809}" type="parTrans" cxnId="{CCE556F8-F691-48E8-BF30-9FAF9A5781FF}">
      <dgm:prSet/>
      <dgm:spPr/>
      <dgm:t>
        <a:bodyPr/>
        <a:lstStyle/>
        <a:p>
          <a:endParaRPr lang="en-US"/>
        </a:p>
      </dgm:t>
    </dgm:pt>
    <dgm:pt modelId="{E26CD10E-C492-4BC8-8858-C87F58C64DCB}" type="sibTrans" cxnId="{CCE556F8-F691-48E8-BF30-9FAF9A5781FF}">
      <dgm:prSet/>
      <dgm:spPr/>
      <dgm:t>
        <a:bodyPr/>
        <a:lstStyle/>
        <a:p>
          <a:endParaRPr lang="en-US"/>
        </a:p>
      </dgm:t>
    </dgm:pt>
    <dgm:pt modelId="{0DDF048B-68CB-4CE4-85D2-F3D1020A3D4D}">
      <dgm:prSet/>
      <dgm:spPr/>
      <dgm:t>
        <a:bodyPr/>
        <a:lstStyle/>
        <a:p>
          <a:r>
            <a:rPr lang="en-US" dirty="0"/>
            <a:t>Need for senior leadership endorsement</a:t>
          </a:r>
        </a:p>
      </dgm:t>
    </dgm:pt>
    <dgm:pt modelId="{F11D6FFF-AEEC-447D-A2A0-5CA649DB88AF}" type="parTrans" cxnId="{3356D82E-D105-48E6-B92C-EC356C214108}">
      <dgm:prSet/>
      <dgm:spPr/>
      <dgm:t>
        <a:bodyPr/>
        <a:lstStyle/>
        <a:p>
          <a:endParaRPr lang="en-US"/>
        </a:p>
      </dgm:t>
    </dgm:pt>
    <dgm:pt modelId="{4AA2A05B-2D45-4AE6-81C1-8451FA550624}" type="sibTrans" cxnId="{3356D82E-D105-48E6-B92C-EC356C214108}">
      <dgm:prSet/>
      <dgm:spPr/>
      <dgm:t>
        <a:bodyPr/>
        <a:lstStyle/>
        <a:p>
          <a:endParaRPr lang="en-US"/>
        </a:p>
      </dgm:t>
    </dgm:pt>
    <dgm:pt modelId="{45D2AD2F-6C11-40FA-AAB4-328405DF0B46}" type="pres">
      <dgm:prSet presAssocID="{FD5A920A-4B55-40E3-A2C1-A728673CEAA6}" presName="Name0" presStyleCnt="0">
        <dgm:presLayoutVars>
          <dgm:dir/>
          <dgm:animLvl val="lvl"/>
          <dgm:resizeHandles val="exact"/>
        </dgm:presLayoutVars>
      </dgm:prSet>
      <dgm:spPr/>
    </dgm:pt>
    <dgm:pt modelId="{15E4EBC2-9533-44D0-B8FD-9384071A630B}" type="pres">
      <dgm:prSet presAssocID="{C09367CE-5309-40F9-8A0D-8FC1C9B402C9}" presName="composite" presStyleCnt="0"/>
      <dgm:spPr/>
    </dgm:pt>
    <dgm:pt modelId="{F5A7FD23-C426-4B69-A5D9-F77B64DC25B6}" type="pres">
      <dgm:prSet presAssocID="{C09367CE-5309-40F9-8A0D-8FC1C9B402C9}" presName="parTx" presStyleLbl="alignNode1" presStyleIdx="0" presStyleCnt="2">
        <dgm:presLayoutVars>
          <dgm:chMax val="0"/>
          <dgm:chPref val="0"/>
          <dgm:bulletEnabled val="1"/>
        </dgm:presLayoutVars>
      </dgm:prSet>
      <dgm:spPr/>
    </dgm:pt>
    <dgm:pt modelId="{CA9F1FE9-0A2C-4113-AA1D-4208187FD491}" type="pres">
      <dgm:prSet presAssocID="{C09367CE-5309-40F9-8A0D-8FC1C9B402C9}" presName="desTx" presStyleLbl="alignAccFollowNode1" presStyleIdx="0" presStyleCnt="2">
        <dgm:presLayoutVars>
          <dgm:bulletEnabled val="1"/>
        </dgm:presLayoutVars>
      </dgm:prSet>
      <dgm:spPr/>
    </dgm:pt>
    <dgm:pt modelId="{26ECF6BB-7C41-428B-AFC7-C1ECF80D0BC3}" type="pres">
      <dgm:prSet presAssocID="{D18F9054-EACB-4E44-AFB3-32996130356D}" presName="space" presStyleCnt="0"/>
      <dgm:spPr/>
    </dgm:pt>
    <dgm:pt modelId="{F661B149-69BF-4097-B99A-C7C2CF6D33D1}" type="pres">
      <dgm:prSet presAssocID="{72239E50-8258-40A8-A370-BB8BA6BCD59B}" presName="composite" presStyleCnt="0"/>
      <dgm:spPr/>
    </dgm:pt>
    <dgm:pt modelId="{D2B04DD4-C919-4926-81DB-6C4BBD2AF725}" type="pres">
      <dgm:prSet presAssocID="{72239E50-8258-40A8-A370-BB8BA6BCD59B}" presName="parTx" presStyleLbl="alignNode1" presStyleIdx="1" presStyleCnt="2">
        <dgm:presLayoutVars>
          <dgm:chMax val="0"/>
          <dgm:chPref val="0"/>
          <dgm:bulletEnabled val="1"/>
        </dgm:presLayoutVars>
      </dgm:prSet>
      <dgm:spPr/>
    </dgm:pt>
    <dgm:pt modelId="{B6D2ED52-012A-4975-817B-6398A74C4150}" type="pres">
      <dgm:prSet presAssocID="{72239E50-8258-40A8-A370-BB8BA6BCD59B}" presName="desTx" presStyleLbl="alignAccFollowNode1" presStyleIdx="1" presStyleCnt="2">
        <dgm:presLayoutVars>
          <dgm:bulletEnabled val="1"/>
        </dgm:presLayoutVars>
      </dgm:prSet>
      <dgm:spPr/>
    </dgm:pt>
  </dgm:ptLst>
  <dgm:cxnLst>
    <dgm:cxn modelId="{D6450203-F51C-40EC-BD22-753120A36BA9}" type="presOf" srcId="{AC6D3BE0-2AF3-435E-85AC-C24E77DAE3B3}" destId="{B6D2ED52-012A-4975-817B-6398A74C4150}" srcOrd="0" destOrd="2" presId="urn:microsoft.com/office/officeart/2005/8/layout/hList1"/>
    <dgm:cxn modelId="{0FE7C216-FC31-46AD-B2EB-FED8B1FD4927}" srcId="{72239E50-8258-40A8-A370-BB8BA6BCD59B}" destId="{AC6D3BE0-2AF3-435E-85AC-C24E77DAE3B3}" srcOrd="2" destOrd="0" parTransId="{67982EA2-5809-4029-82B9-7B67B8411C3F}" sibTransId="{DE659E0C-A184-4DAC-8FE5-07E11015C1BB}"/>
    <dgm:cxn modelId="{748D8017-6AFA-4D73-9866-D75B053F03C4}" srcId="{72239E50-8258-40A8-A370-BB8BA6BCD59B}" destId="{C854B3F1-C7C6-4F8B-AC3F-EA017D4D10CF}" srcOrd="0" destOrd="0" parTransId="{1C07EA00-83C2-4F42-9C90-A00AC9691BC2}" sibTransId="{EA9218CB-F287-4151-8A26-C5EE2F392419}"/>
    <dgm:cxn modelId="{E26B9123-4A4D-456C-85AB-97432EBBF29F}" srcId="{72239E50-8258-40A8-A370-BB8BA6BCD59B}" destId="{7FD38180-02D8-480C-AFA3-167B5DF238AD}" srcOrd="1" destOrd="0" parTransId="{02DC1530-D918-4CAE-8C72-C7C22D9A0549}" sibTransId="{F1BE13E8-4676-4587-9682-39A1D173B63F}"/>
    <dgm:cxn modelId="{3356D82E-D105-48E6-B92C-EC356C214108}" srcId="{72239E50-8258-40A8-A370-BB8BA6BCD59B}" destId="{0DDF048B-68CB-4CE4-85D2-F3D1020A3D4D}" srcOrd="3" destOrd="0" parTransId="{F11D6FFF-AEEC-447D-A2A0-5CA649DB88AF}" sibTransId="{4AA2A05B-2D45-4AE6-81C1-8451FA550624}"/>
    <dgm:cxn modelId="{1F17F15E-1E1E-4FC7-88C8-12A72D9D81FB}" srcId="{FD5A920A-4B55-40E3-A2C1-A728673CEAA6}" destId="{72239E50-8258-40A8-A370-BB8BA6BCD59B}" srcOrd="1" destOrd="0" parTransId="{E84C701F-5B19-4589-8547-72EDC699C662}" sibTransId="{6B51EE17-A112-4597-92AD-8DFB84AF2BDF}"/>
    <dgm:cxn modelId="{2802F37A-998C-4FBD-B6D1-ADEF8E34C755}" type="presOf" srcId="{C09367CE-5309-40F9-8A0D-8FC1C9B402C9}" destId="{F5A7FD23-C426-4B69-A5D9-F77B64DC25B6}" srcOrd="0" destOrd="0" presId="urn:microsoft.com/office/officeart/2005/8/layout/hList1"/>
    <dgm:cxn modelId="{01360C89-0DF3-45E3-B99E-F73595826B9E}" type="presOf" srcId="{5517E6E6-052B-4C35-8F61-FC73F745F506}" destId="{CA9F1FE9-0A2C-4113-AA1D-4208187FD491}" srcOrd="0" destOrd="1" presId="urn:microsoft.com/office/officeart/2005/8/layout/hList1"/>
    <dgm:cxn modelId="{66A99A8E-4968-46D0-8CE6-E5FC0E4C87FB}" srcId="{C09367CE-5309-40F9-8A0D-8FC1C9B402C9}" destId="{5517E6E6-052B-4C35-8F61-FC73F745F506}" srcOrd="1" destOrd="0" parTransId="{4087A5C3-4168-4911-ACB5-1E521563D819}" sibTransId="{E47BACF8-21D6-4FFE-A71F-791DFD1E77DC}"/>
    <dgm:cxn modelId="{9E679590-DF07-446F-8FBA-179EEEA4FD02}" srcId="{FD5A920A-4B55-40E3-A2C1-A728673CEAA6}" destId="{C09367CE-5309-40F9-8A0D-8FC1C9B402C9}" srcOrd="0" destOrd="0" parTransId="{F611DEC4-6EFC-4C9B-B562-6E231EB29DB4}" sibTransId="{D18F9054-EACB-4E44-AFB3-32996130356D}"/>
    <dgm:cxn modelId="{2D5BA390-B1F6-4A8F-8804-62009735BA79}" type="presOf" srcId="{C854B3F1-C7C6-4F8B-AC3F-EA017D4D10CF}" destId="{B6D2ED52-012A-4975-817B-6398A74C4150}" srcOrd="0" destOrd="0" presId="urn:microsoft.com/office/officeart/2005/8/layout/hList1"/>
    <dgm:cxn modelId="{FDF6EE9C-0720-4A90-8E1B-90D7B492A08F}" type="presOf" srcId="{7FD38180-02D8-480C-AFA3-167B5DF238AD}" destId="{B6D2ED52-012A-4975-817B-6398A74C4150}" srcOrd="0" destOrd="1" presId="urn:microsoft.com/office/officeart/2005/8/layout/hList1"/>
    <dgm:cxn modelId="{096637AD-4F39-4A0C-AD95-B112474B8D17}" type="presOf" srcId="{04F9D374-127B-4206-9093-76D208FBA652}" destId="{CA9F1FE9-0A2C-4113-AA1D-4208187FD491}" srcOrd="0" destOrd="2" presId="urn:microsoft.com/office/officeart/2005/8/layout/hList1"/>
    <dgm:cxn modelId="{DE4FE9C6-8D5E-41AF-8761-BA8769AF14A2}" type="presOf" srcId="{FD5A920A-4B55-40E3-A2C1-A728673CEAA6}" destId="{45D2AD2F-6C11-40FA-AAB4-328405DF0B46}" srcOrd="0" destOrd="0" presId="urn:microsoft.com/office/officeart/2005/8/layout/hList1"/>
    <dgm:cxn modelId="{143697E5-DB6E-4824-8472-A3FB59B2AB2E}" type="presOf" srcId="{CA413627-ADB4-4E6F-8F04-78F24E3019F6}" destId="{CA9F1FE9-0A2C-4113-AA1D-4208187FD491}" srcOrd="0" destOrd="3" presId="urn:microsoft.com/office/officeart/2005/8/layout/hList1"/>
    <dgm:cxn modelId="{37D2BBE6-8C10-4755-AB64-0A8690BA9409}" type="presOf" srcId="{72239E50-8258-40A8-A370-BB8BA6BCD59B}" destId="{D2B04DD4-C919-4926-81DB-6C4BBD2AF725}" srcOrd="0" destOrd="0" presId="urn:microsoft.com/office/officeart/2005/8/layout/hList1"/>
    <dgm:cxn modelId="{17059CE7-EF35-4AFF-B5E1-D9841575399A}" type="presOf" srcId="{0DDF048B-68CB-4CE4-85D2-F3D1020A3D4D}" destId="{B6D2ED52-012A-4975-817B-6398A74C4150}" srcOrd="0" destOrd="3" presId="urn:microsoft.com/office/officeart/2005/8/layout/hList1"/>
    <dgm:cxn modelId="{65E6F0F0-542F-4DF4-8F98-AC71F2E9DE9B}" srcId="{C09367CE-5309-40F9-8A0D-8FC1C9B402C9}" destId="{B037E4C2-0F3B-4B04-98BF-1268AA2190E9}" srcOrd="0" destOrd="0" parTransId="{C309C082-23A4-4CC1-B6C3-B25BC61340C7}" sibTransId="{E992A43A-6767-4D0F-909D-1320E1BB9758}"/>
    <dgm:cxn modelId="{54534DF1-862D-4EEA-A27E-D393BABAC281}" type="presOf" srcId="{B037E4C2-0F3B-4B04-98BF-1268AA2190E9}" destId="{CA9F1FE9-0A2C-4113-AA1D-4208187FD491}" srcOrd="0" destOrd="0" presId="urn:microsoft.com/office/officeart/2005/8/layout/hList1"/>
    <dgm:cxn modelId="{CCE556F8-F691-48E8-BF30-9FAF9A5781FF}" srcId="{C09367CE-5309-40F9-8A0D-8FC1C9B402C9}" destId="{CA413627-ADB4-4E6F-8F04-78F24E3019F6}" srcOrd="3" destOrd="0" parTransId="{89541F12-D5F9-4C6C-9C19-C7539F826809}" sibTransId="{E26CD10E-C492-4BC8-8858-C87F58C64DCB}"/>
    <dgm:cxn modelId="{73D055FC-BB5A-47BF-B31A-AA217B5A66C3}" srcId="{C09367CE-5309-40F9-8A0D-8FC1C9B402C9}" destId="{04F9D374-127B-4206-9093-76D208FBA652}" srcOrd="2" destOrd="0" parTransId="{A9CC5121-3860-4D68-A4D3-1E48047E5290}" sibTransId="{0AE50DD1-611E-4AC4-9D62-CAF95ACB0A0F}"/>
    <dgm:cxn modelId="{C30FCD36-A15C-4CB1-A5F8-9901721CC015}" type="presParOf" srcId="{45D2AD2F-6C11-40FA-AAB4-328405DF0B46}" destId="{15E4EBC2-9533-44D0-B8FD-9384071A630B}" srcOrd="0" destOrd="0" presId="urn:microsoft.com/office/officeart/2005/8/layout/hList1"/>
    <dgm:cxn modelId="{86AC0C92-5447-43DE-BDA7-653B7328534A}" type="presParOf" srcId="{15E4EBC2-9533-44D0-B8FD-9384071A630B}" destId="{F5A7FD23-C426-4B69-A5D9-F77B64DC25B6}" srcOrd="0" destOrd="0" presId="urn:microsoft.com/office/officeart/2005/8/layout/hList1"/>
    <dgm:cxn modelId="{02DE4DC0-62EB-49D3-A771-6F8A3D13CBE9}" type="presParOf" srcId="{15E4EBC2-9533-44D0-B8FD-9384071A630B}" destId="{CA9F1FE9-0A2C-4113-AA1D-4208187FD491}" srcOrd="1" destOrd="0" presId="urn:microsoft.com/office/officeart/2005/8/layout/hList1"/>
    <dgm:cxn modelId="{A06463C3-F744-4E12-B6A4-1BE6BF765793}" type="presParOf" srcId="{45D2AD2F-6C11-40FA-AAB4-328405DF0B46}" destId="{26ECF6BB-7C41-428B-AFC7-C1ECF80D0BC3}" srcOrd="1" destOrd="0" presId="urn:microsoft.com/office/officeart/2005/8/layout/hList1"/>
    <dgm:cxn modelId="{3D004F91-C0A6-4245-AF14-88CD6ABDE49F}" type="presParOf" srcId="{45D2AD2F-6C11-40FA-AAB4-328405DF0B46}" destId="{F661B149-69BF-4097-B99A-C7C2CF6D33D1}" srcOrd="2" destOrd="0" presId="urn:microsoft.com/office/officeart/2005/8/layout/hList1"/>
    <dgm:cxn modelId="{180CF911-E76A-4723-80CD-108CE0D04A92}" type="presParOf" srcId="{F661B149-69BF-4097-B99A-C7C2CF6D33D1}" destId="{D2B04DD4-C919-4926-81DB-6C4BBD2AF725}" srcOrd="0" destOrd="0" presId="urn:microsoft.com/office/officeart/2005/8/layout/hList1"/>
    <dgm:cxn modelId="{E3C1BB6F-A7D3-4197-A4FE-00060A9E2F23}" type="presParOf" srcId="{F661B149-69BF-4097-B99A-C7C2CF6D33D1}" destId="{B6D2ED52-012A-4975-817B-6398A74C4150}"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1BEA140-9E12-4CAA-A73A-B0090EF638F9}" type="doc">
      <dgm:prSet loTypeId="urn:microsoft.com/office/officeart/2005/8/layout/vList2" loCatId="list" qsTypeId="urn:microsoft.com/office/officeart/2005/8/quickstyle/simple1" qsCatId="simple" csTypeId="urn:microsoft.com/office/officeart/2005/8/colors/accent2_2" csCatId="accent2" phldr="1"/>
      <dgm:spPr/>
      <dgm:t>
        <a:bodyPr/>
        <a:lstStyle/>
        <a:p>
          <a:endParaRPr lang="en-US"/>
        </a:p>
      </dgm:t>
    </dgm:pt>
    <dgm:pt modelId="{E875D792-2A6D-40CB-9D31-8328C446416E}">
      <dgm:prSet/>
      <dgm:spPr/>
      <dgm:t>
        <a:bodyPr/>
        <a:lstStyle/>
        <a:p>
          <a:r>
            <a:rPr lang="en-US" b="0" i="0" dirty="0"/>
            <a:t>Sponsors not consistently gathering data on whether financial barrier is reason for low enrollment or lack of retention.</a:t>
          </a:r>
          <a:endParaRPr lang="en-US" dirty="0"/>
        </a:p>
      </dgm:t>
    </dgm:pt>
    <dgm:pt modelId="{3737B2C2-74E4-4A5E-8E1C-FCC185887206}" type="parTrans" cxnId="{B741B2EF-E022-45E2-8FAD-CDFA2B79FE7F}">
      <dgm:prSet/>
      <dgm:spPr/>
      <dgm:t>
        <a:bodyPr/>
        <a:lstStyle/>
        <a:p>
          <a:endParaRPr lang="en-US"/>
        </a:p>
      </dgm:t>
    </dgm:pt>
    <dgm:pt modelId="{73134C13-C239-4E1B-9FAE-09F011370339}" type="sibTrans" cxnId="{B741B2EF-E022-45E2-8FAD-CDFA2B79FE7F}">
      <dgm:prSet/>
      <dgm:spPr/>
      <dgm:t>
        <a:bodyPr/>
        <a:lstStyle/>
        <a:p>
          <a:endParaRPr lang="en-US"/>
        </a:p>
      </dgm:t>
    </dgm:pt>
    <dgm:pt modelId="{E797E5BD-E947-4C4D-B3E0-4446EB9AC6BA}">
      <dgm:prSet/>
      <dgm:spPr/>
      <dgm:t>
        <a:bodyPr/>
        <a:lstStyle/>
        <a:p>
          <a:r>
            <a:rPr lang="en-US" b="0" i="0" dirty="0"/>
            <a:t>Varying perspectives on true driver(s)</a:t>
          </a:r>
          <a:endParaRPr lang="en-US" dirty="0"/>
        </a:p>
      </dgm:t>
    </dgm:pt>
    <dgm:pt modelId="{FF425F36-17EB-45C9-A3AC-AC8E38123319}" type="parTrans" cxnId="{D9A1A245-41CD-4B00-A29A-43F79806B996}">
      <dgm:prSet/>
      <dgm:spPr/>
      <dgm:t>
        <a:bodyPr/>
        <a:lstStyle/>
        <a:p>
          <a:endParaRPr lang="en-US"/>
        </a:p>
      </dgm:t>
    </dgm:pt>
    <dgm:pt modelId="{3436B035-C491-4B85-A1C3-8FC8665176D9}" type="sibTrans" cxnId="{D9A1A245-41CD-4B00-A29A-43F79806B996}">
      <dgm:prSet/>
      <dgm:spPr/>
      <dgm:t>
        <a:bodyPr/>
        <a:lstStyle/>
        <a:p>
          <a:endParaRPr lang="en-US"/>
        </a:p>
      </dgm:t>
    </dgm:pt>
    <dgm:pt modelId="{C57F82F4-38D3-4CB6-9F95-09141565362F}">
      <dgm:prSet/>
      <dgm:spPr/>
      <dgm:t>
        <a:bodyPr/>
        <a:lstStyle/>
        <a:p>
          <a:endParaRPr lang="en-US" dirty="0"/>
        </a:p>
      </dgm:t>
    </dgm:pt>
    <dgm:pt modelId="{645A1E33-E945-4E60-9F9D-70A260A2D181}" type="parTrans" cxnId="{8B514579-2E70-4C2A-A837-A2D33DADCA3D}">
      <dgm:prSet/>
      <dgm:spPr/>
      <dgm:t>
        <a:bodyPr/>
        <a:lstStyle/>
        <a:p>
          <a:endParaRPr lang="en-US"/>
        </a:p>
      </dgm:t>
    </dgm:pt>
    <dgm:pt modelId="{74A708D3-456F-4F1F-8715-69B9EE40ADAC}" type="sibTrans" cxnId="{8B514579-2E70-4C2A-A837-A2D33DADCA3D}">
      <dgm:prSet/>
      <dgm:spPr/>
      <dgm:t>
        <a:bodyPr/>
        <a:lstStyle/>
        <a:p>
          <a:endParaRPr lang="en-US"/>
        </a:p>
      </dgm:t>
    </dgm:pt>
    <dgm:pt modelId="{53ECC3D6-FE53-469B-BCCA-BA868C51B998}">
      <dgm:prSet/>
      <dgm:spPr/>
      <dgm:t>
        <a:bodyPr/>
        <a:lstStyle/>
        <a:p>
          <a:r>
            <a:rPr lang="en-US" b="0" i="0" dirty="0"/>
            <a:t>Different payment option may drive better results via Foundation Approach</a:t>
          </a:r>
          <a:endParaRPr lang="en-US" dirty="0"/>
        </a:p>
      </dgm:t>
    </dgm:pt>
    <dgm:pt modelId="{C08B31AE-91AC-475D-AA79-CD31E755F6FA}" type="parTrans" cxnId="{62E7382A-B994-4156-9C55-B0DA1479A754}">
      <dgm:prSet/>
      <dgm:spPr/>
      <dgm:t>
        <a:bodyPr/>
        <a:lstStyle/>
        <a:p>
          <a:endParaRPr lang="en-US"/>
        </a:p>
      </dgm:t>
    </dgm:pt>
    <dgm:pt modelId="{8DF9D840-C456-4977-BF5E-536A70BC01DE}" type="sibTrans" cxnId="{62E7382A-B994-4156-9C55-B0DA1479A754}">
      <dgm:prSet/>
      <dgm:spPr/>
      <dgm:t>
        <a:bodyPr/>
        <a:lstStyle/>
        <a:p>
          <a:endParaRPr lang="en-US"/>
        </a:p>
      </dgm:t>
    </dgm:pt>
    <dgm:pt modelId="{B8E380E3-A265-40D7-8BB2-59B7AF99B372}">
      <dgm:prSet/>
      <dgm:spPr/>
      <dgm:t>
        <a:bodyPr/>
        <a:lstStyle/>
        <a:p>
          <a:r>
            <a:rPr lang="en-US" b="0" i="0" dirty="0"/>
            <a:t>One sponsor piloting with Lazarex Cancer Foundation, using their Patient Navigator and reimbursement services</a:t>
          </a:r>
          <a:endParaRPr lang="en-US" dirty="0"/>
        </a:p>
      </dgm:t>
    </dgm:pt>
    <dgm:pt modelId="{BA3ACEA6-A766-4166-9DAF-E5A568B37D16}" type="parTrans" cxnId="{1C3ADE33-A24C-46D3-90C2-4C9E01B01B09}">
      <dgm:prSet/>
      <dgm:spPr/>
      <dgm:t>
        <a:bodyPr/>
        <a:lstStyle/>
        <a:p>
          <a:endParaRPr lang="en-US"/>
        </a:p>
      </dgm:t>
    </dgm:pt>
    <dgm:pt modelId="{C1C3E210-2691-47D2-9287-469C3AA7A8DB}" type="sibTrans" cxnId="{1C3ADE33-A24C-46D3-90C2-4C9E01B01B09}">
      <dgm:prSet/>
      <dgm:spPr/>
      <dgm:t>
        <a:bodyPr/>
        <a:lstStyle/>
        <a:p>
          <a:endParaRPr lang="en-US"/>
        </a:p>
      </dgm:t>
    </dgm:pt>
    <dgm:pt modelId="{E96BDE67-90AB-4CFF-B86E-08290484892B}" type="pres">
      <dgm:prSet presAssocID="{B1BEA140-9E12-4CAA-A73A-B0090EF638F9}" presName="linear" presStyleCnt="0">
        <dgm:presLayoutVars>
          <dgm:animLvl val="lvl"/>
          <dgm:resizeHandles val="exact"/>
        </dgm:presLayoutVars>
      </dgm:prSet>
      <dgm:spPr/>
    </dgm:pt>
    <dgm:pt modelId="{8B7FC13A-AFD0-403E-AA6B-0FC20C71A2D1}" type="pres">
      <dgm:prSet presAssocID="{E875D792-2A6D-40CB-9D31-8328C446416E}" presName="parentText" presStyleLbl="node1" presStyleIdx="0" presStyleCnt="3">
        <dgm:presLayoutVars>
          <dgm:chMax val="0"/>
          <dgm:bulletEnabled val="1"/>
        </dgm:presLayoutVars>
      </dgm:prSet>
      <dgm:spPr/>
    </dgm:pt>
    <dgm:pt modelId="{11CCC42B-AD39-48FF-A6D6-A8B7A66B62FD}" type="pres">
      <dgm:prSet presAssocID="{73134C13-C239-4E1B-9FAE-09F011370339}" presName="spacer" presStyleCnt="0"/>
      <dgm:spPr/>
    </dgm:pt>
    <dgm:pt modelId="{385800EC-6661-4883-B256-129491390E3F}" type="pres">
      <dgm:prSet presAssocID="{E797E5BD-E947-4C4D-B3E0-4446EB9AC6BA}" presName="parentText" presStyleLbl="node1" presStyleIdx="1" presStyleCnt="3" custLinFactNeighborX="0" custLinFactNeighborY="32867">
        <dgm:presLayoutVars>
          <dgm:chMax val="0"/>
          <dgm:bulletEnabled val="1"/>
        </dgm:presLayoutVars>
      </dgm:prSet>
      <dgm:spPr/>
    </dgm:pt>
    <dgm:pt modelId="{352167CF-98BC-4CB6-952E-EA2B0C790FB2}" type="pres">
      <dgm:prSet presAssocID="{E797E5BD-E947-4C4D-B3E0-4446EB9AC6BA}" presName="childText" presStyleLbl="revTx" presStyleIdx="0" presStyleCnt="2">
        <dgm:presLayoutVars>
          <dgm:bulletEnabled val="1"/>
        </dgm:presLayoutVars>
      </dgm:prSet>
      <dgm:spPr/>
    </dgm:pt>
    <dgm:pt modelId="{A8A1CF1C-8984-4948-B2F8-FCA5CB1075B2}" type="pres">
      <dgm:prSet presAssocID="{53ECC3D6-FE53-469B-BCCA-BA868C51B998}" presName="parentText" presStyleLbl="node1" presStyleIdx="2" presStyleCnt="3">
        <dgm:presLayoutVars>
          <dgm:chMax val="0"/>
          <dgm:bulletEnabled val="1"/>
        </dgm:presLayoutVars>
      </dgm:prSet>
      <dgm:spPr/>
    </dgm:pt>
    <dgm:pt modelId="{F5E88ECC-EB7B-4605-ACC0-8DDFC22CFCAE}" type="pres">
      <dgm:prSet presAssocID="{53ECC3D6-FE53-469B-BCCA-BA868C51B998}" presName="childText" presStyleLbl="revTx" presStyleIdx="1" presStyleCnt="2">
        <dgm:presLayoutVars>
          <dgm:bulletEnabled val="1"/>
        </dgm:presLayoutVars>
      </dgm:prSet>
      <dgm:spPr/>
    </dgm:pt>
  </dgm:ptLst>
  <dgm:cxnLst>
    <dgm:cxn modelId="{4648C60A-5499-4AC4-9AFC-BA2DC547950F}" type="presOf" srcId="{C57F82F4-38D3-4CB6-9F95-09141565362F}" destId="{352167CF-98BC-4CB6-952E-EA2B0C790FB2}" srcOrd="0" destOrd="0" presId="urn:microsoft.com/office/officeart/2005/8/layout/vList2"/>
    <dgm:cxn modelId="{E6E8B313-658A-4054-81F1-606FFA0A9215}" type="presOf" srcId="{B1BEA140-9E12-4CAA-A73A-B0090EF638F9}" destId="{E96BDE67-90AB-4CFF-B86E-08290484892B}" srcOrd="0" destOrd="0" presId="urn:microsoft.com/office/officeart/2005/8/layout/vList2"/>
    <dgm:cxn modelId="{62E7382A-B994-4156-9C55-B0DA1479A754}" srcId="{B1BEA140-9E12-4CAA-A73A-B0090EF638F9}" destId="{53ECC3D6-FE53-469B-BCCA-BA868C51B998}" srcOrd="2" destOrd="0" parTransId="{C08B31AE-91AC-475D-AA79-CD31E755F6FA}" sibTransId="{8DF9D840-C456-4977-BF5E-536A70BC01DE}"/>
    <dgm:cxn modelId="{1C3ADE33-A24C-46D3-90C2-4C9E01B01B09}" srcId="{53ECC3D6-FE53-469B-BCCA-BA868C51B998}" destId="{B8E380E3-A265-40D7-8BB2-59B7AF99B372}" srcOrd="0" destOrd="0" parTransId="{BA3ACEA6-A766-4166-9DAF-E5A568B37D16}" sibTransId="{C1C3E210-2691-47D2-9287-469C3AA7A8DB}"/>
    <dgm:cxn modelId="{3C970837-60F1-4FB7-817C-E4A4BC0DC387}" type="presOf" srcId="{E875D792-2A6D-40CB-9D31-8328C446416E}" destId="{8B7FC13A-AFD0-403E-AA6B-0FC20C71A2D1}" srcOrd="0" destOrd="0" presId="urn:microsoft.com/office/officeart/2005/8/layout/vList2"/>
    <dgm:cxn modelId="{D9A1A245-41CD-4B00-A29A-43F79806B996}" srcId="{B1BEA140-9E12-4CAA-A73A-B0090EF638F9}" destId="{E797E5BD-E947-4C4D-B3E0-4446EB9AC6BA}" srcOrd="1" destOrd="0" parTransId="{FF425F36-17EB-45C9-A3AC-AC8E38123319}" sibTransId="{3436B035-C491-4B85-A1C3-8FC8665176D9}"/>
    <dgm:cxn modelId="{8B514579-2E70-4C2A-A837-A2D33DADCA3D}" srcId="{E797E5BD-E947-4C4D-B3E0-4446EB9AC6BA}" destId="{C57F82F4-38D3-4CB6-9F95-09141565362F}" srcOrd="0" destOrd="0" parTransId="{645A1E33-E945-4E60-9F9D-70A260A2D181}" sibTransId="{74A708D3-456F-4F1F-8715-69B9EE40ADAC}"/>
    <dgm:cxn modelId="{8D206D90-BDF9-4BAA-B3B3-72927774D669}" type="presOf" srcId="{53ECC3D6-FE53-469B-BCCA-BA868C51B998}" destId="{A8A1CF1C-8984-4948-B2F8-FCA5CB1075B2}" srcOrd="0" destOrd="0" presId="urn:microsoft.com/office/officeart/2005/8/layout/vList2"/>
    <dgm:cxn modelId="{DDDD8BB3-70A7-4486-AA07-A607AD8E1D32}" type="presOf" srcId="{B8E380E3-A265-40D7-8BB2-59B7AF99B372}" destId="{F5E88ECC-EB7B-4605-ACC0-8DDFC22CFCAE}" srcOrd="0" destOrd="0" presId="urn:microsoft.com/office/officeart/2005/8/layout/vList2"/>
    <dgm:cxn modelId="{B741B2EF-E022-45E2-8FAD-CDFA2B79FE7F}" srcId="{B1BEA140-9E12-4CAA-A73A-B0090EF638F9}" destId="{E875D792-2A6D-40CB-9D31-8328C446416E}" srcOrd="0" destOrd="0" parTransId="{3737B2C2-74E4-4A5E-8E1C-FCC185887206}" sibTransId="{73134C13-C239-4E1B-9FAE-09F011370339}"/>
    <dgm:cxn modelId="{13ABFCF4-1095-4D0A-A6E5-5CAEB30ECBE9}" type="presOf" srcId="{E797E5BD-E947-4C4D-B3E0-4446EB9AC6BA}" destId="{385800EC-6661-4883-B256-129491390E3F}" srcOrd="0" destOrd="0" presId="urn:microsoft.com/office/officeart/2005/8/layout/vList2"/>
    <dgm:cxn modelId="{408628AC-ED07-471D-8EF1-690F8A30E488}" type="presParOf" srcId="{E96BDE67-90AB-4CFF-B86E-08290484892B}" destId="{8B7FC13A-AFD0-403E-AA6B-0FC20C71A2D1}" srcOrd="0" destOrd="0" presId="urn:microsoft.com/office/officeart/2005/8/layout/vList2"/>
    <dgm:cxn modelId="{B5754DE2-E244-4D95-97EE-4165137C9690}" type="presParOf" srcId="{E96BDE67-90AB-4CFF-B86E-08290484892B}" destId="{11CCC42B-AD39-48FF-A6D6-A8B7A66B62FD}" srcOrd="1" destOrd="0" presId="urn:microsoft.com/office/officeart/2005/8/layout/vList2"/>
    <dgm:cxn modelId="{63505B3B-4594-4223-B1BC-BCF6E91C13E2}" type="presParOf" srcId="{E96BDE67-90AB-4CFF-B86E-08290484892B}" destId="{385800EC-6661-4883-B256-129491390E3F}" srcOrd="2" destOrd="0" presId="urn:microsoft.com/office/officeart/2005/8/layout/vList2"/>
    <dgm:cxn modelId="{210391F0-FAD6-4E4B-97E5-93D76444D7D3}" type="presParOf" srcId="{E96BDE67-90AB-4CFF-B86E-08290484892B}" destId="{352167CF-98BC-4CB6-952E-EA2B0C790FB2}" srcOrd="3" destOrd="0" presId="urn:microsoft.com/office/officeart/2005/8/layout/vList2"/>
    <dgm:cxn modelId="{7D536B87-A3AC-46CB-87BE-E23B00AAEB7C}" type="presParOf" srcId="{E96BDE67-90AB-4CFF-B86E-08290484892B}" destId="{A8A1CF1C-8984-4948-B2F8-FCA5CB1075B2}" srcOrd="4" destOrd="0" presId="urn:microsoft.com/office/officeart/2005/8/layout/vList2"/>
    <dgm:cxn modelId="{99E3363A-F0EF-491E-BE65-089A835F9376}" type="presParOf" srcId="{E96BDE67-90AB-4CFF-B86E-08290484892B}" destId="{F5E88ECC-EB7B-4605-ACC0-8DDFC22CFCAE}" srcOrd="5"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08A63D1F-55F1-4CEF-AD2E-ED6F22F5FE01}" type="doc">
      <dgm:prSet loTypeId="urn:microsoft.com/office/officeart/2011/layout/TabList" loCatId="officeonline" qsTypeId="urn:microsoft.com/office/officeart/2005/8/quickstyle/simple1" qsCatId="simple" csTypeId="urn:microsoft.com/office/officeart/2005/8/colors/accent1_2" csCatId="accent1" phldr="1"/>
      <dgm:spPr/>
      <dgm:t>
        <a:bodyPr/>
        <a:lstStyle/>
        <a:p>
          <a:endParaRPr lang="en-US"/>
        </a:p>
      </dgm:t>
    </dgm:pt>
    <dgm:pt modelId="{E8275669-C651-4E86-AABE-9A0E81A404BB}">
      <dgm:prSet/>
      <dgm:spPr>
        <a:solidFill>
          <a:schemeClr val="accent2"/>
        </a:solidFill>
      </dgm:spPr>
      <dgm:t>
        <a:bodyPr/>
        <a:lstStyle/>
        <a:p>
          <a:r>
            <a:rPr lang="en-US" b="1" i="0" dirty="0"/>
            <a:t>SOC procedure items</a:t>
          </a:r>
          <a:endParaRPr lang="en-US" dirty="0"/>
        </a:p>
      </dgm:t>
    </dgm:pt>
    <dgm:pt modelId="{15DA868B-36F0-4D78-BBB3-E051E30DFFA4}" type="parTrans" cxnId="{1BC3A5E4-ED46-483E-AE68-B184C9F05A51}">
      <dgm:prSet/>
      <dgm:spPr/>
      <dgm:t>
        <a:bodyPr/>
        <a:lstStyle/>
        <a:p>
          <a:endParaRPr lang="en-US"/>
        </a:p>
      </dgm:t>
    </dgm:pt>
    <dgm:pt modelId="{2380E3E7-024E-480A-B9FF-B58A0D17253F}" type="sibTrans" cxnId="{1BC3A5E4-ED46-483E-AE68-B184C9F05A51}">
      <dgm:prSet/>
      <dgm:spPr/>
      <dgm:t>
        <a:bodyPr/>
        <a:lstStyle/>
        <a:p>
          <a:endParaRPr lang="en-US"/>
        </a:p>
      </dgm:t>
    </dgm:pt>
    <dgm:pt modelId="{BE7E47A8-C3F7-417B-80C2-A0043975749B}">
      <dgm:prSet/>
      <dgm:spPr/>
      <dgm:t>
        <a:bodyPr/>
        <a:lstStyle/>
        <a:p>
          <a:r>
            <a:rPr lang="en-US" b="0" i="0" dirty="0">
              <a:solidFill>
                <a:schemeClr val="accent2">
                  <a:lumMod val="75000"/>
                </a:schemeClr>
              </a:solidFill>
            </a:rPr>
            <a:t>Trend back to sponsors covering (‘fully loaded budgets”), but one is NOT doing so [expectation is insurance company should be paying]</a:t>
          </a:r>
          <a:endParaRPr lang="en-US" dirty="0">
            <a:solidFill>
              <a:schemeClr val="accent2">
                <a:lumMod val="75000"/>
              </a:schemeClr>
            </a:solidFill>
          </a:endParaRPr>
        </a:p>
      </dgm:t>
    </dgm:pt>
    <dgm:pt modelId="{AE858529-98C3-404F-B733-19EF210A093C}" type="parTrans" cxnId="{344E8C21-DC14-43EB-9196-ADA449054929}">
      <dgm:prSet/>
      <dgm:spPr/>
      <dgm:t>
        <a:bodyPr/>
        <a:lstStyle/>
        <a:p>
          <a:endParaRPr lang="en-US"/>
        </a:p>
      </dgm:t>
    </dgm:pt>
    <dgm:pt modelId="{6099C057-FEC5-46F1-BDA4-504076A5A570}" type="sibTrans" cxnId="{344E8C21-DC14-43EB-9196-ADA449054929}">
      <dgm:prSet/>
      <dgm:spPr/>
      <dgm:t>
        <a:bodyPr/>
        <a:lstStyle/>
        <a:p>
          <a:endParaRPr lang="en-US"/>
        </a:p>
      </dgm:t>
    </dgm:pt>
    <dgm:pt modelId="{E66EA282-2F59-4192-8931-4CD238A08277}">
      <dgm:prSet/>
      <dgm:spPr>
        <a:solidFill>
          <a:schemeClr val="accent2">
            <a:lumMod val="50000"/>
          </a:schemeClr>
        </a:solidFill>
      </dgm:spPr>
      <dgm:t>
        <a:bodyPr/>
        <a:lstStyle/>
        <a:p>
          <a:r>
            <a:rPr lang="en-US" b="1" i="0" dirty="0"/>
            <a:t>Co-Payments &amp; Deductibles</a:t>
          </a:r>
          <a:endParaRPr lang="en-US" dirty="0"/>
        </a:p>
      </dgm:t>
    </dgm:pt>
    <dgm:pt modelId="{13259F5B-F665-43B7-8CED-6E1AD3180060}" type="parTrans" cxnId="{0FE41D4D-D331-468A-AE57-6639A23D6122}">
      <dgm:prSet/>
      <dgm:spPr/>
      <dgm:t>
        <a:bodyPr/>
        <a:lstStyle/>
        <a:p>
          <a:endParaRPr lang="en-US"/>
        </a:p>
      </dgm:t>
    </dgm:pt>
    <dgm:pt modelId="{D7E06E66-ACD1-4A53-9710-7496808F47A4}" type="sibTrans" cxnId="{0FE41D4D-D331-468A-AE57-6639A23D6122}">
      <dgm:prSet/>
      <dgm:spPr/>
      <dgm:t>
        <a:bodyPr/>
        <a:lstStyle/>
        <a:p>
          <a:endParaRPr lang="en-US"/>
        </a:p>
      </dgm:t>
    </dgm:pt>
    <dgm:pt modelId="{CBC5A1C5-DCB3-4656-B3B1-0C4140F4DC93}">
      <dgm:prSet/>
      <dgm:spPr/>
      <dgm:t>
        <a:bodyPr/>
        <a:lstStyle/>
        <a:p>
          <a:r>
            <a:rPr lang="en-US" b="0" i="0" dirty="0">
              <a:solidFill>
                <a:schemeClr val="accent2">
                  <a:lumMod val="75000"/>
                </a:schemeClr>
              </a:solidFill>
            </a:rPr>
            <a:t>All expect participants to cover (legal &amp; compliance barriers). One org. is conducting a cost-sharing pilot, with legal support &amp; guardrails that consider, e.g., income of participant</a:t>
          </a:r>
          <a:endParaRPr lang="en-US" dirty="0">
            <a:solidFill>
              <a:schemeClr val="accent2">
                <a:lumMod val="75000"/>
              </a:schemeClr>
            </a:solidFill>
          </a:endParaRPr>
        </a:p>
      </dgm:t>
    </dgm:pt>
    <dgm:pt modelId="{EC0AAC95-8ED0-4AE2-8593-6C1706098202}" type="parTrans" cxnId="{80CFDCF0-44C9-4AFA-B78D-8C9A34198307}">
      <dgm:prSet/>
      <dgm:spPr/>
      <dgm:t>
        <a:bodyPr/>
        <a:lstStyle/>
        <a:p>
          <a:endParaRPr lang="en-US"/>
        </a:p>
      </dgm:t>
    </dgm:pt>
    <dgm:pt modelId="{A54F0F08-E607-4820-A5F7-8CA5580B7D19}" type="sibTrans" cxnId="{80CFDCF0-44C9-4AFA-B78D-8C9A34198307}">
      <dgm:prSet/>
      <dgm:spPr/>
      <dgm:t>
        <a:bodyPr/>
        <a:lstStyle/>
        <a:p>
          <a:endParaRPr lang="en-US"/>
        </a:p>
      </dgm:t>
    </dgm:pt>
    <dgm:pt modelId="{7DF17888-027A-465E-AACA-88D211D7C402}">
      <dgm:prSet/>
      <dgm:spPr>
        <a:solidFill>
          <a:schemeClr val="accent2">
            <a:lumMod val="75000"/>
          </a:schemeClr>
        </a:solidFill>
      </dgm:spPr>
      <dgm:t>
        <a:bodyPr/>
        <a:lstStyle/>
        <a:p>
          <a:r>
            <a:rPr lang="en-US" b="1" i="0" dirty="0"/>
            <a:t>Case-by-Case Handling</a:t>
          </a:r>
          <a:endParaRPr lang="en-US" dirty="0"/>
        </a:p>
      </dgm:t>
    </dgm:pt>
    <dgm:pt modelId="{93E08E34-4771-4145-B809-FA6EAFD63C67}" type="parTrans" cxnId="{356C1C71-CDB8-44CC-B64D-26810FAD6360}">
      <dgm:prSet/>
      <dgm:spPr/>
      <dgm:t>
        <a:bodyPr/>
        <a:lstStyle/>
        <a:p>
          <a:endParaRPr lang="en-US"/>
        </a:p>
      </dgm:t>
    </dgm:pt>
    <dgm:pt modelId="{3941698D-C601-4AD4-A094-4964137E5038}" type="sibTrans" cxnId="{356C1C71-CDB8-44CC-B64D-26810FAD6360}">
      <dgm:prSet/>
      <dgm:spPr/>
      <dgm:t>
        <a:bodyPr/>
        <a:lstStyle/>
        <a:p>
          <a:endParaRPr lang="en-US"/>
        </a:p>
      </dgm:t>
    </dgm:pt>
    <dgm:pt modelId="{F3E90D92-3373-4BB4-85C4-002A56A36C88}">
      <dgm:prSet/>
      <dgm:spPr/>
      <dgm:t>
        <a:bodyPr/>
        <a:lstStyle/>
        <a:p>
          <a:r>
            <a:rPr lang="en-US" b="0" i="0" dirty="0">
              <a:solidFill>
                <a:schemeClr val="accent2">
                  <a:lumMod val="75000"/>
                </a:schemeClr>
              </a:solidFill>
            </a:rPr>
            <a:t>For specific requests. </a:t>
          </a:r>
          <a:endParaRPr lang="en-US" dirty="0">
            <a:solidFill>
              <a:schemeClr val="accent2">
                <a:lumMod val="75000"/>
              </a:schemeClr>
            </a:solidFill>
          </a:endParaRPr>
        </a:p>
      </dgm:t>
    </dgm:pt>
    <dgm:pt modelId="{53D94241-972D-491B-9972-E656E9F1F7B2}" type="parTrans" cxnId="{716C9C1B-9EA4-45A6-89B8-7E5222681421}">
      <dgm:prSet/>
      <dgm:spPr/>
      <dgm:t>
        <a:bodyPr/>
        <a:lstStyle/>
        <a:p>
          <a:endParaRPr lang="en-US"/>
        </a:p>
      </dgm:t>
    </dgm:pt>
    <dgm:pt modelId="{90F31C4B-554B-4030-ABA8-BE4C5BD88B5D}" type="sibTrans" cxnId="{716C9C1B-9EA4-45A6-89B8-7E5222681421}">
      <dgm:prSet/>
      <dgm:spPr/>
      <dgm:t>
        <a:bodyPr/>
        <a:lstStyle/>
        <a:p>
          <a:endParaRPr lang="en-US"/>
        </a:p>
      </dgm:t>
    </dgm:pt>
    <dgm:pt modelId="{2B9D3F98-2271-40CB-B702-EF7D4EE99202}">
      <dgm:prSet/>
      <dgm:spPr>
        <a:solidFill>
          <a:schemeClr val="accent1">
            <a:lumMod val="75000"/>
          </a:schemeClr>
        </a:solidFill>
      </dgm:spPr>
      <dgm:t>
        <a:bodyPr/>
        <a:lstStyle/>
        <a:p>
          <a:r>
            <a:rPr lang="en-US" b="1" i="0" dirty="0"/>
            <a:t>Undefined guidance</a:t>
          </a:r>
          <a:endParaRPr lang="en-US" dirty="0"/>
        </a:p>
      </dgm:t>
    </dgm:pt>
    <dgm:pt modelId="{C4F1B195-C81B-4288-88CC-E16FA39DD1E9}" type="parTrans" cxnId="{6AF92001-4E56-45DA-BFC6-F18D76486C34}">
      <dgm:prSet/>
      <dgm:spPr/>
      <dgm:t>
        <a:bodyPr/>
        <a:lstStyle/>
        <a:p>
          <a:endParaRPr lang="en-US"/>
        </a:p>
      </dgm:t>
    </dgm:pt>
    <dgm:pt modelId="{E66452AC-26CC-4790-B02C-605265149932}" type="sibTrans" cxnId="{6AF92001-4E56-45DA-BFC6-F18D76486C34}">
      <dgm:prSet/>
      <dgm:spPr/>
      <dgm:t>
        <a:bodyPr/>
        <a:lstStyle/>
        <a:p>
          <a:endParaRPr lang="en-US"/>
        </a:p>
      </dgm:t>
    </dgm:pt>
    <dgm:pt modelId="{C6AA88FB-334C-4690-9867-151A77E18865}">
      <dgm:prSet/>
      <dgm:spPr/>
      <dgm:t>
        <a:bodyPr/>
        <a:lstStyle/>
        <a:p>
          <a:r>
            <a:rPr lang="en-US" b="0" i="0" dirty="0">
              <a:solidFill>
                <a:schemeClr val="accent2">
                  <a:lumMod val="75000"/>
                </a:schemeClr>
              </a:solidFill>
            </a:rPr>
            <a:t>No consensus on handling overall SOC approach related to procedures, co-payments, deductibles, meds. Exception: one organization is considering creating a policy for SOC approach </a:t>
          </a:r>
          <a:endParaRPr lang="en-US" dirty="0">
            <a:solidFill>
              <a:schemeClr val="accent2">
                <a:lumMod val="75000"/>
              </a:schemeClr>
            </a:solidFill>
          </a:endParaRPr>
        </a:p>
      </dgm:t>
    </dgm:pt>
    <dgm:pt modelId="{562FEA86-09AA-4316-A64A-F01587E1D21D}" type="parTrans" cxnId="{1858BF5D-05ED-41CB-A62F-4DE0A5CF9329}">
      <dgm:prSet/>
      <dgm:spPr/>
      <dgm:t>
        <a:bodyPr/>
        <a:lstStyle/>
        <a:p>
          <a:endParaRPr lang="en-US"/>
        </a:p>
      </dgm:t>
    </dgm:pt>
    <dgm:pt modelId="{50699E93-ED83-4F99-A288-D293B2699533}" type="sibTrans" cxnId="{1858BF5D-05ED-41CB-A62F-4DE0A5CF9329}">
      <dgm:prSet/>
      <dgm:spPr/>
      <dgm:t>
        <a:bodyPr/>
        <a:lstStyle/>
        <a:p>
          <a:endParaRPr lang="en-US"/>
        </a:p>
      </dgm:t>
    </dgm:pt>
    <dgm:pt modelId="{1C420D99-F002-4414-B8CB-170164F77DE6}">
      <dgm:prSet/>
      <dgm:spPr>
        <a:solidFill>
          <a:schemeClr val="accent1">
            <a:lumMod val="60000"/>
            <a:lumOff val="40000"/>
          </a:schemeClr>
        </a:solidFill>
      </dgm:spPr>
      <dgm:t>
        <a:bodyPr/>
        <a:lstStyle/>
        <a:p>
          <a:r>
            <a:rPr lang="en-US" b="1" i="0" dirty="0"/>
            <a:t>SOC drug coverage to eliminate financial barrier</a:t>
          </a:r>
          <a:endParaRPr lang="en-US" dirty="0"/>
        </a:p>
      </dgm:t>
    </dgm:pt>
    <dgm:pt modelId="{7CF5D3D0-C3C1-4A70-9D8B-047B9CC688BE}" type="parTrans" cxnId="{C4751546-44B9-44EB-9109-6C973B5F7D24}">
      <dgm:prSet/>
      <dgm:spPr/>
      <dgm:t>
        <a:bodyPr/>
        <a:lstStyle/>
        <a:p>
          <a:endParaRPr lang="en-US"/>
        </a:p>
      </dgm:t>
    </dgm:pt>
    <dgm:pt modelId="{1711204D-80AF-42D4-8651-29CD7334BCFA}" type="sibTrans" cxnId="{C4751546-44B9-44EB-9109-6C973B5F7D24}">
      <dgm:prSet/>
      <dgm:spPr/>
      <dgm:t>
        <a:bodyPr/>
        <a:lstStyle/>
        <a:p>
          <a:endParaRPr lang="en-US"/>
        </a:p>
      </dgm:t>
    </dgm:pt>
    <dgm:pt modelId="{CB004C53-B0B8-4E7B-B17E-007EC67D3A4E}">
      <dgm:prSet/>
      <dgm:spPr/>
      <dgm:t>
        <a:bodyPr/>
        <a:lstStyle/>
        <a:p>
          <a:r>
            <a:rPr lang="en-US" b="0" i="0" dirty="0">
              <a:solidFill>
                <a:schemeClr val="accent2">
                  <a:lumMod val="75000"/>
                </a:schemeClr>
              </a:solidFill>
            </a:rPr>
            <a:t>Some mentioned will do so for oncology trials, rare disease, one-off scenario. One sponsor is paying across their TA trials. Otherwise, lack of knowledge on whether can cover baseline or comparator drugs or no experience, so unsure of what’s needed for a business case. Need to pull in other stakeholders. One struggles with topic and will consider particular scenario and/or would consider if hear other sponsors providing. </a:t>
          </a:r>
          <a:endParaRPr lang="en-US" dirty="0">
            <a:solidFill>
              <a:schemeClr val="accent2">
                <a:lumMod val="75000"/>
              </a:schemeClr>
            </a:solidFill>
          </a:endParaRPr>
        </a:p>
      </dgm:t>
    </dgm:pt>
    <dgm:pt modelId="{8C8D3569-2656-4FDF-9864-0B7E2A62348A}" type="parTrans" cxnId="{C5A6A81C-59AE-456A-A7C2-28732CCB16C5}">
      <dgm:prSet/>
      <dgm:spPr/>
      <dgm:t>
        <a:bodyPr/>
        <a:lstStyle/>
        <a:p>
          <a:endParaRPr lang="en-US"/>
        </a:p>
      </dgm:t>
    </dgm:pt>
    <dgm:pt modelId="{32AA62FD-D7E3-4374-B6ED-4D19157904C8}" type="sibTrans" cxnId="{C5A6A81C-59AE-456A-A7C2-28732CCB16C5}">
      <dgm:prSet/>
      <dgm:spPr/>
      <dgm:t>
        <a:bodyPr/>
        <a:lstStyle/>
        <a:p>
          <a:endParaRPr lang="en-US"/>
        </a:p>
      </dgm:t>
    </dgm:pt>
    <dgm:pt modelId="{72264D03-83C2-470A-A623-4173753F8ED9}" type="pres">
      <dgm:prSet presAssocID="{08A63D1F-55F1-4CEF-AD2E-ED6F22F5FE01}" presName="Name0" presStyleCnt="0">
        <dgm:presLayoutVars>
          <dgm:chMax/>
          <dgm:chPref val="3"/>
          <dgm:dir/>
          <dgm:animOne val="branch"/>
          <dgm:animLvl val="lvl"/>
        </dgm:presLayoutVars>
      </dgm:prSet>
      <dgm:spPr/>
    </dgm:pt>
    <dgm:pt modelId="{5463ECDB-68F1-4E83-AD34-C7DC61DFEBE2}" type="pres">
      <dgm:prSet presAssocID="{E8275669-C651-4E86-AABE-9A0E81A404BB}" presName="composite" presStyleCnt="0"/>
      <dgm:spPr/>
    </dgm:pt>
    <dgm:pt modelId="{66275036-3EBA-444C-B743-54D6DEB0D1D8}" type="pres">
      <dgm:prSet presAssocID="{E8275669-C651-4E86-AABE-9A0E81A404BB}" presName="FirstChild" presStyleLbl="revTx" presStyleIdx="0" presStyleCnt="5">
        <dgm:presLayoutVars>
          <dgm:chMax val="0"/>
          <dgm:chPref val="0"/>
          <dgm:bulletEnabled val="1"/>
        </dgm:presLayoutVars>
      </dgm:prSet>
      <dgm:spPr/>
    </dgm:pt>
    <dgm:pt modelId="{4481B75D-2CE5-48C4-A972-01516B230EEA}" type="pres">
      <dgm:prSet presAssocID="{E8275669-C651-4E86-AABE-9A0E81A404BB}" presName="Parent" presStyleLbl="alignNode1" presStyleIdx="0" presStyleCnt="5" custLinFactNeighborX="0" custLinFactNeighborY="-5232">
        <dgm:presLayoutVars>
          <dgm:chMax val="3"/>
          <dgm:chPref val="3"/>
          <dgm:bulletEnabled val="1"/>
        </dgm:presLayoutVars>
      </dgm:prSet>
      <dgm:spPr/>
    </dgm:pt>
    <dgm:pt modelId="{BC88CBAC-6C55-45DA-A7A6-9DA1622EE087}" type="pres">
      <dgm:prSet presAssocID="{E8275669-C651-4E86-AABE-9A0E81A404BB}" presName="Accent" presStyleLbl="parChTrans1D1" presStyleIdx="0" presStyleCnt="5"/>
      <dgm:spPr/>
    </dgm:pt>
    <dgm:pt modelId="{44C77671-EFE9-4780-8F23-DC82413A871E}" type="pres">
      <dgm:prSet presAssocID="{2380E3E7-024E-480A-B9FF-B58A0D17253F}" presName="sibTrans" presStyleCnt="0"/>
      <dgm:spPr/>
    </dgm:pt>
    <dgm:pt modelId="{42F2E481-7A84-4226-B72E-B828FABD02A9}" type="pres">
      <dgm:prSet presAssocID="{E66EA282-2F59-4192-8931-4CD238A08277}" presName="composite" presStyleCnt="0"/>
      <dgm:spPr/>
    </dgm:pt>
    <dgm:pt modelId="{C9108E62-05C8-4CC4-93EA-F6461B13666F}" type="pres">
      <dgm:prSet presAssocID="{E66EA282-2F59-4192-8931-4CD238A08277}" presName="FirstChild" presStyleLbl="revTx" presStyleIdx="1" presStyleCnt="5">
        <dgm:presLayoutVars>
          <dgm:chMax val="0"/>
          <dgm:chPref val="0"/>
          <dgm:bulletEnabled val="1"/>
        </dgm:presLayoutVars>
      </dgm:prSet>
      <dgm:spPr/>
    </dgm:pt>
    <dgm:pt modelId="{52AFE0DF-63AC-4557-A305-38002416DCCF}" type="pres">
      <dgm:prSet presAssocID="{E66EA282-2F59-4192-8931-4CD238A08277}" presName="Parent" presStyleLbl="alignNode1" presStyleIdx="1" presStyleCnt="5">
        <dgm:presLayoutVars>
          <dgm:chMax val="3"/>
          <dgm:chPref val="3"/>
          <dgm:bulletEnabled val="1"/>
        </dgm:presLayoutVars>
      </dgm:prSet>
      <dgm:spPr/>
    </dgm:pt>
    <dgm:pt modelId="{597284B1-1B16-4C44-944D-3B439CF9A377}" type="pres">
      <dgm:prSet presAssocID="{E66EA282-2F59-4192-8931-4CD238A08277}" presName="Accent" presStyleLbl="parChTrans1D1" presStyleIdx="1" presStyleCnt="5"/>
      <dgm:spPr/>
    </dgm:pt>
    <dgm:pt modelId="{1503BFFB-319A-4742-8419-31FE2ED531E5}" type="pres">
      <dgm:prSet presAssocID="{D7E06E66-ACD1-4A53-9710-7496808F47A4}" presName="sibTrans" presStyleCnt="0"/>
      <dgm:spPr/>
    </dgm:pt>
    <dgm:pt modelId="{56873B56-9E5C-43C3-8B8F-3132458A3073}" type="pres">
      <dgm:prSet presAssocID="{7DF17888-027A-465E-AACA-88D211D7C402}" presName="composite" presStyleCnt="0"/>
      <dgm:spPr/>
    </dgm:pt>
    <dgm:pt modelId="{56DF423C-B216-4D80-9934-68036A4019FF}" type="pres">
      <dgm:prSet presAssocID="{7DF17888-027A-465E-AACA-88D211D7C402}" presName="FirstChild" presStyleLbl="revTx" presStyleIdx="2" presStyleCnt="5">
        <dgm:presLayoutVars>
          <dgm:chMax val="0"/>
          <dgm:chPref val="0"/>
          <dgm:bulletEnabled val="1"/>
        </dgm:presLayoutVars>
      </dgm:prSet>
      <dgm:spPr/>
    </dgm:pt>
    <dgm:pt modelId="{7983FD55-A3C6-48A0-9BE0-ED65D1E32A3F}" type="pres">
      <dgm:prSet presAssocID="{7DF17888-027A-465E-AACA-88D211D7C402}" presName="Parent" presStyleLbl="alignNode1" presStyleIdx="2" presStyleCnt="5">
        <dgm:presLayoutVars>
          <dgm:chMax val="3"/>
          <dgm:chPref val="3"/>
          <dgm:bulletEnabled val="1"/>
        </dgm:presLayoutVars>
      </dgm:prSet>
      <dgm:spPr/>
    </dgm:pt>
    <dgm:pt modelId="{9BB0372C-2B15-4B40-8CF4-07FAE298F38A}" type="pres">
      <dgm:prSet presAssocID="{7DF17888-027A-465E-AACA-88D211D7C402}" presName="Accent" presStyleLbl="parChTrans1D1" presStyleIdx="2" presStyleCnt="5"/>
      <dgm:spPr/>
    </dgm:pt>
    <dgm:pt modelId="{6375E762-6EF3-42F4-AA67-0728B92E1BEB}" type="pres">
      <dgm:prSet presAssocID="{3941698D-C601-4AD4-A094-4964137E5038}" presName="sibTrans" presStyleCnt="0"/>
      <dgm:spPr/>
    </dgm:pt>
    <dgm:pt modelId="{C2BA5C5B-2D6D-4DB2-ACC6-6C5D2036E9DD}" type="pres">
      <dgm:prSet presAssocID="{2B9D3F98-2271-40CB-B702-EF7D4EE99202}" presName="composite" presStyleCnt="0"/>
      <dgm:spPr/>
    </dgm:pt>
    <dgm:pt modelId="{F4591BE1-48A0-4EB9-8F90-E1609149B993}" type="pres">
      <dgm:prSet presAssocID="{2B9D3F98-2271-40CB-B702-EF7D4EE99202}" presName="FirstChild" presStyleLbl="revTx" presStyleIdx="3" presStyleCnt="5">
        <dgm:presLayoutVars>
          <dgm:chMax val="0"/>
          <dgm:chPref val="0"/>
          <dgm:bulletEnabled val="1"/>
        </dgm:presLayoutVars>
      </dgm:prSet>
      <dgm:spPr/>
    </dgm:pt>
    <dgm:pt modelId="{D490E73E-B9FC-4555-B423-875FA4CCBA53}" type="pres">
      <dgm:prSet presAssocID="{2B9D3F98-2271-40CB-B702-EF7D4EE99202}" presName="Parent" presStyleLbl="alignNode1" presStyleIdx="3" presStyleCnt="5">
        <dgm:presLayoutVars>
          <dgm:chMax val="3"/>
          <dgm:chPref val="3"/>
          <dgm:bulletEnabled val="1"/>
        </dgm:presLayoutVars>
      </dgm:prSet>
      <dgm:spPr/>
    </dgm:pt>
    <dgm:pt modelId="{A67BBA99-75B7-4FA6-89DE-E05BC281D01B}" type="pres">
      <dgm:prSet presAssocID="{2B9D3F98-2271-40CB-B702-EF7D4EE99202}" presName="Accent" presStyleLbl="parChTrans1D1" presStyleIdx="3" presStyleCnt="5"/>
      <dgm:spPr/>
    </dgm:pt>
    <dgm:pt modelId="{105DF09C-F1E0-498F-A5D1-5E22CA4FDC2F}" type="pres">
      <dgm:prSet presAssocID="{E66452AC-26CC-4790-B02C-605265149932}" presName="sibTrans" presStyleCnt="0"/>
      <dgm:spPr/>
    </dgm:pt>
    <dgm:pt modelId="{3CF03034-2CB6-4DAC-B29E-EA984DF9D499}" type="pres">
      <dgm:prSet presAssocID="{1C420D99-F002-4414-B8CB-170164F77DE6}" presName="composite" presStyleCnt="0"/>
      <dgm:spPr/>
    </dgm:pt>
    <dgm:pt modelId="{9AE0E100-6A38-4C76-BCD0-04751423D256}" type="pres">
      <dgm:prSet presAssocID="{1C420D99-F002-4414-B8CB-170164F77DE6}" presName="FirstChild" presStyleLbl="revTx" presStyleIdx="4" presStyleCnt="5">
        <dgm:presLayoutVars>
          <dgm:chMax val="0"/>
          <dgm:chPref val="0"/>
          <dgm:bulletEnabled val="1"/>
        </dgm:presLayoutVars>
      </dgm:prSet>
      <dgm:spPr/>
    </dgm:pt>
    <dgm:pt modelId="{D501E249-3C20-4436-BAB7-074C23E26729}" type="pres">
      <dgm:prSet presAssocID="{1C420D99-F002-4414-B8CB-170164F77DE6}" presName="Parent" presStyleLbl="alignNode1" presStyleIdx="4" presStyleCnt="5">
        <dgm:presLayoutVars>
          <dgm:chMax val="3"/>
          <dgm:chPref val="3"/>
          <dgm:bulletEnabled val="1"/>
        </dgm:presLayoutVars>
      </dgm:prSet>
      <dgm:spPr/>
    </dgm:pt>
    <dgm:pt modelId="{A092EE31-C0A1-46FC-82AA-F4B9D0D8CEF8}" type="pres">
      <dgm:prSet presAssocID="{1C420D99-F002-4414-B8CB-170164F77DE6}" presName="Accent" presStyleLbl="parChTrans1D1" presStyleIdx="4" presStyleCnt="5"/>
      <dgm:spPr/>
    </dgm:pt>
  </dgm:ptLst>
  <dgm:cxnLst>
    <dgm:cxn modelId="{6AF92001-4E56-45DA-BFC6-F18D76486C34}" srcId="{08A63D1F-55F1-4CEF-AD2E-ED6F22F5FE01}" destId="{2B9D3F98-2271-40CB-B702-EF7D4EE99202}" srcOrd="3" destOrd="0" parTransId="{C4F1B195-C81B-4288-88CC-E16FA39DD1E9}" sibTransId="{E66452AC-26CC-4790-B02C-605265149932}"/>
    <dgm:cxn modelId="{DB74B013-1528-47E1-B1D0-BC1BDD0BC194}" type="presOf" srcId="{CBC5A1C5-DCB3-4656-B3B1-0C4140F4DC93}" destId="{C9108E62-05C8-4CC4-93EA-F6461B13666F}" srcOrd="0" destOrd="0" presId="urn:microsoft.com/office/officeart/2011/layout/TabList"/>
    <dgm:cxn modelId="{716C9C1B-9EA4-45A6-89B8-7E5222681421}" srcId="{7DF17888-027A-465E-AACA-88D211D7C402}" destId="{F3E90D92-3373-4BB4-85C4-002A56A36C88}" srcOrd="0" destOrd="0" parTransId="{53D94241-972D-491B-9972-E656E9F1F7B2}" sibTransId="{90F31C4B-554B-4030-ABA8-BE4C5BD88B5D}"/>
    <dgm:cxn modelId="{C5A6A81C-59AE-456A-A7C2-28732CCB16C5}" srcId="{1C420D99-F002-4414-B8CB-170164F77DE6}" destId="{CB004C53-B0B8-4E7B-B17E-007EC67D3A4E}" srcOrd="0" destOrd="0" parTransId="{8C8D3569-2656-4FDF-9864-0B7E2A62348A}" sibTransId="{32AA62FD-D7E3-4374-B6ED-4D19157904C8}"/>
    <dgm:cxn modelId="{344E8C21-DC14-43EB-9196-ADA449054929}" srcId="{E8275669-C651-4E86-AABE-9A0E81A404BB}" destId="{BE7E47A8-C3F7-417B-80C2-A0043975749B}" srcOrd="0" destOrd="0" parTransId="{AE858529-98C3-404F-B733-19EF210A093C}" sibTransId="{6099C057-FEC5-46F1-BDA4-504076A5A570}"/>
    <dgm:cxn modelId="{F92C163A-15A5-4579-8D77-AE6FF066B6D2}" type="presOf" srcId="{08A63D1F-55F1-4CEF-AD2E-ED6F22F5FE01}" destId="{72264D03-83C2-470A-A623-4173753F8ED9}" srcOrd="0" destOrd="0" presId="urn:microsoft.com/office/officeart/2011/layout/TabList"/>
    <dgm:cxn modelId="{1858BF5D-05ED-41CB-A62F-4DE0A5CF9329}" srcId="{2B9D3F98-2271-40CB-B702-EF7D4EE99202}" destId="{C6AA88FB-334C-4690-9867-151A77E18865}" srcOrd="0" destOrd="0" parTransId="{562FEA86-09AA-4316-A64A-F01587E1D21D}" sibTransId="{50699E93-ED83-4F99-A288-D293B2699533}"/>
    <dgm:cxn modelId="{C4751546-44B9-44EB-9109-6C973B5F7D24}" srcId="{08A63D1F-55F1-4CEF-AD2E-ED6F22F5FE01}" destId="{1C420D99-F002-4414-B8CB-170164F77DE6}" srcOrd="4" destOrd="0" parTransId="{7CF5D3D0-C3C1-4A70-9D8B-047B9CC688BE}" sibTransId="{1711204D-80AF-42D4-8651-29CD7334BCFA}"/>
    <dgm:cxn modelId="{0FE41D4D-D331-468A-AE57-6639A23D6122}" srcId="{08A63D1F-55F1-4CEF-AD2E-ED6F22F5FE01}" destId="{E66EA282-2F59-4192-8931-4CD238A08277}" srcOrd="1" destOrd="0" parTransId="{13259F5B-F665-43B7-8CED-6E1AD3180060}" sibTransId="{D7E06E66-ACD1-4A53-9710-7496808F47A4}"/>
    <dgm:cxn modelId="{356C1C71-CDB8-44CC-B64D-26810FAD6360}" srcId="{08A63D1F-55F1-4CEF-AD2E-ED6F22F5FE01}" destId="{7DF17888-027A-465E-AACA-88D211D7C402}" srcOrd="2" destOrd="0" parTransId="{93E08E34-4771-4145-B809-FA6EAFD63C67}" sibTransId="{3941698D-C601-4AD4-A094-4964137E5038}"/>
    <dgm:cxn modelId="{F76B3552-3EEA-446B-B36A-37AE3540B2DE}" type="presOf" srcId="{E8275669-C651-4E86-AABE-9A0E81A404BB}" destId="{4481B75D-2CE5-48C4-A972-01516B230EEA}" srcOrd="0" destOrd="0" presId="urn:microsoft.com/office/officeart/2011/layout/TabList"/>
    <dgm:cxn modelId="{87647197-0519-4C5E-B14F-1340A761546F}" type="presOf" srcId="{2B9D3F98-2271-40CB-B702-EF7D4EE99202}" destId="{D490E73E-B9FC-4555-B423-875FA4CCBA53}" srcOrd="0" destOrd="0" presId="urn:microsoft.com/office/officeart/2011/layout/TabList"/>
    <dgm:cxn modelId="{05163D9E-1C12-4AF5-A0FF-6934FFBE5FB6}" type="presOf" srcId="{F3E90D92-3373-4BB4-85C4-002A56A36C88}" destId="{56DF423C-B216-4D80-9934-68036A4019FF}" srcOrd="0" destOrd="0" presId="urn:microsoft.com/office/officeart/2011/layout/TabList"/>
    <dgm:cxn modelId="{01D950AF-EC79-47C1-BE55-BFA78BEB9337}" type="presOf" srcId="{BE7E47A8-C3F7-417B-80C2-A0043975749B}" destId="{66275036-3EBA-444C-B743-54D6DEB0D1D8}" srcOrd="0" destOrd="0" presId="urn:microsoft.com/office/officeart/2011/layout/TabList"/>
    <dgm:cxn modelId="{C74FD6D7-FF38-4029-B570-015C62A605A3}" type="presOf" srcId="{E66EA282-2F59-4192-8931-4CD238A08277}" destId="{52AFE0DF-63AC-4557-A305-38002416DCCF}" srcOrd="0" destOrd="0" presId="urn:microsoft.com/office/officeart/2011/layout/TabList"/>
    <dgm:cxn modelId="{6A30B3E1-CAF2-4D41-91C0-57C7D6BAE674}" type="presOf" srcId="{C6AA88FB-334C-4690-9867-151A77E18865}" destId="{F4591BE1-48A0-4EB9-8F90-E1609149B993}" srcOrd="0" destOrd="0" presId="urn:microsoft.com/office/officeart/2011/layout/TabList"/>
    <dgm:cxn modelId="{4A406CE2-14DC-4EC3-A6A3-A336F675A1DA}" type="presOf" srcId="{7DF17888-027A-465E-AACA-88D211D7C402}" destId="{7983FD55-A3C6-48A0-9BE0-ED65D1E32A3F}" srcOrd="0" destOrd="0" presId="urn:microsoft.com/office/officeart/2011/layout/TabList"/>
    <dgm:cxn modelId="{1BC3A5E4-ED46-483E-AE68-B184C9F05A51}" srcId="{08A63D1F-55F1-4CEF-AD2E-ED6F22F5FE01}" destId="{E8275669-C651-4E86-AABE-9A0E81A404BB}" srcOrd="0" destOrd="0" parTransId="{15DA868B-36F0-4D78-BBB3-E051E30DFFA4}" sibTransId="{2380E3E7-024E-480A-B9FF-B58A0D17253F}"/>
    <dgm:cxn modelId="{80CFDCF0-44C9-4AFA-B78D-8C9A34198307}" srcId="{E66EA282-2F59-4192-8931-4CD238A08277}" destId="{CBC5A1C5-DCB3-4656-B3B1-0C4140F4DC93}" srcOrd="0" destOrd="0" parTransId="{EC0AAC95-8ED0-4AE2-8593-6C1706098202}" sibTransId="{A54F0F08-E607-4820-A5F7-8CA5580B7D19}"/>
    <dgm:cxn modelId="{2CCF59F6-80B2-488B-A50E-9FDEB1504977}" type="presOf" srcId="{CB004C53-B0B8-4E7B-B17E-007EC67D3A4E}" destId="{9AE0E100-6A38-4C76-BCD0-04751423D256}" srcOrd="0" destOrd="0" presId="urn:microsoft.com/office/officeart/2011/layout/TabList"/>
    <dgm:cxn modelId="{811496F9-AD3E-43AE-9D73-1B87F30BFBE1}" type="presOf" srcId="{1C420D99-F002-4414-B8CB-170164F77DE6}" destId="{D501E249-3C20-4436-BAB7-074C23E26729}" srcOrd="0" destOrd="0" presId="urn:microsoft.com/office/officeart/2011/layout/TabList"/>
    <dgm:cxn modelId="{94162C39-8808-4B03-8DC7-A9D691E28567}" type="presParOf" srcId="{72264D03-83C2-470A-A623-4173753F8ED9}" destId="{5463ECDB-68F1-4E83-AD34-C7DC61DFEBE2}" srcOrd="0" destOrd="0" presId="urn:microsoft.com/office/officeart/2011/layout/TabList"/>
    <dgm:cxn modelId="{0D1FAA28-E03C-4427-B5B5-9C0346DF53C6}" type="presParOf" srcId="{5463ECDB-68F1-4E83-AD34-C7DC61DFEBE2}" destId="{66275036-3EBA-444C-B743-54D6DEB0D1D8}" srcOrd="0" destOrd="0" presId="urn:microsoft.com/office/officeart/2011/layout/TabList"/>
    <dgm:cxn modelId="{D1BDE481-2063-476B-A840-9603B0BDAE9C}" type="presParOf" srcId="{5463ECDB-68F1-4E83-AD34-C7DC61DFEBE2}" destId="{4481B75D-2CE5-48C4-A972-01516B230EEA}" srcOrd="1" destOrd="0" presId="urn:microsoft.com/office/officeart/2011/layout/TabList"/>
    <dgm:cxn modelId="{9A3EAFE6-CA83-4465-A0FE-B752104D1ED6}" type="presParOf" srcId="{5463ECDB-68F1-4E83-AD34-C7DC61DFEBE2}" destId="{BC88CBAC-6C55-45DA-A7A6-9DA1622EE087}" srcOrd="2" destOrd="0" presId="urn:microsoft.com/office/officeart/2011/layout/TabList"/>
    <dgm:cxn modelId="{2EC576DB-6429-46A7-8060-75C5E7C46D58}" type="presParOf" srcId="{72264D03-83C2-470A-A623-4173753F8ED9}" destId="{44C77671-EFE9-4780-8F23-DC82413A871E}" srcOrd="1" destOrd="0" presId="urn:microsoft.com/office/officeart/2011/layout/TabList"/>
    <dgm:cxn modelId="{F0800307-4F62-4C01-993C-2E28E9719FBC}" type="presParOf" srcId="{72264D03-83C2-470A-A623-4173753F8ED9}" destId="{42F2E481-7A84-4226-B72E-B828FABD02A9}" srcOrd="2" destOrd="0" presId="urn:microsoft.com/office/officeart/2011/layout/TabList"/>
    <dgm:cxn modelId="{FAC9FB4D-5802-4C96-9668-968C38CCF9B2}" type="presParOf" srcId="{42F2E481-7A84-4226-B72E-B828FABD02A9}" destId="{C9108E62-05C8-4CC4-93EA-F6461B13666F}" srcOrd="0" destOrd="0" presId="urn:microsoft.com/office/officeart/2011/layout/TabList"/>
    <dgm:cxn modelId="{B2833634-7E50-4C01-A6E2-4B136F673E93}" type="presParOf" srcId="{42F2E481-7A84-4226-B72E-B828FABD02A9}" destId="{52AFE0DF-63AC-4557-A305-38002416DCCF}" srcOrd="1" destOrd="0" presId="urn:microsoft.com/office/officeart/2011/layout/TabList"/>
    <dgm:cxn modelId="{128BC19A-0A91-4964-B9CF-3F8B13420F97}" type="presParOf" srcId="{42F2E481-7A84-4226-B72E-B828FABD02A9}" destId="{597284B1-1B16-4C44-944D-3B439CF9A377}" srcOrd="2" destOrd="0" presId="urn:microsoft.com/office/officeart/2011/layout/TabList"/>
    <dgm:cxn modelId="{F020F0B1-AA27-43F1-8200-C905E1CF1A54}" type="presParOf" srcId="{72264D03-83C2-470A-A623-4173753F8ED9}" destId="{1503BFFB-319A-4742-8419-31FE2ED531E5}" srcOrd="3" destOrd="0" presId="urn:microsoft.com/office/officeart/2011/layout/TabList"/>
    <dgm:cxn modelId="{D1220627-5835-4D47-B010-51DBD79BCA48}" type="presParOf" srcId="{72264D03-83C2-470A-A623-4173753F8ED9}" destId="{56873B56-9E5C-43C3-8B8F-3132458A3073}" srcOrd="4" destOrd="0" presId="urn:microsoft.com/office/officeart/2011/layout/TabList"/>
    <dgm:cxn modelId="{CA2FD526-1142-4633-8E82-9E80AD7D08A4}" type="presParOf" srcId="{56873B56-9E5C-43C3-8B8F-3132458A3073}" destId="{56DF423C-B216-4D80-9934-68036A4019FF}" srcOrd="0" destOrd="0" presId="urn:microsoft.com/office/officeart/2011/layout/TabList"/>
    <dgm:cxn modelId="{7A9148F2-88C8-4ECA-80E7-B5F28CC46A9E}" type="presParOf" srcId="{56873B56-9E5C-43C3-8B8F-3132458A3073}" destId="{7983FD55-A3C6-48A0-9BE0-ED65D1E32A3F}" srcOrd="1" destOrd="0" presId="urn:microsoft.com/office/officeart/2011/layout/TabList"/>
    <dgm:cxn modelId="{BBC74831-5F27-47A4-95D2-19473CA4AE98}" type="presParOf" srcId="{56873B56-9E5C-43C3-8B8F-3132458A3073}" destId="{9BB0372C-2B15-4B40-8CF4-07FAE298F38A}" srcOrd="2" destOrd="0" presId="urn:microsoft.com/office/officeart/2011/layout/TabList"/>
    <dgm:cxn modelId="{E5D7EF60-0313-4D49-898B-28CB6DA3167A}" type="presParOf" srcId="{72264D03-83C2-470A-A623-4173753F8ED9}" destId="{6375E762-6EF3-42F4-AA67-0728B92E1BEB}" srcOrd="5" destOrd="0" presId="urn:microsoft.com/office/officeart/2011/layout/TabList"/>
    <dgm:cxn modelId="{63E356E8-DA4C-4EA9-94FB-3AD5A503F83D}" type="presParOf" srcId="{72264D03-83C2-470A-A623-4173753F8ED9}" destId="{C2BA5C5B-2D6D-4DB2-ACC6-6C5D2036E9DD}" srcOrd="6" destOrd="0" presId="urn:microsoft.com/office/officeart/2011/layout/TabList"/>
    <dgm:cxn modelId="{279F177F-8925-472C-9240-B644222DBB0A}" type="presParOf" srcId="{C2BA5C5B-2D6D-4DB2-ACC6-6C5D2036E9DD}" destId="{F4591BE1-48A0-4EB9-8F90-E1609149B993}" srcOrd="0" destOrd="0" presId="urn:microsoft.com/office/officeart/2011/layout/TabList"/>
    <dgm:cxn modelId="{DB8E1883-9779-4D0D-859D-98F86D2CD144}" type="presParOf" srcId="{C2BA5C5B-2D6D-4DB2-ACC6-6C5D2036E9DD}" destId="{D490E73E-B9FC-4555-B423-875FA4CCBA53}" srcOrd="1" destOrd="0" presId="urn:microsoft.com/office/officeart/2011/layout/TabList"/>
    <dgm:cxn modelId="{4EE4C935-F43D-45B3-AB46-3BCF14810D6A}" type="presParOf" srcId="{C2BA5C5B-2D6D-4DB2-ACC6-6C5D2036E9DD}" destId="{A67BBA99-75B7-4FA6-89DE-E05BC281D01B}" srcOrd="2" destOrd="0" presId="urn:microsoft.com/office/officeart/2011/layout/TabList"/>
    <dgm:cxn modelId="{EDB21FED-26F5-4AFB-A09D-A1B097B9C826}" type="presParOf" srcId="{72264D03-83C2-470A-A623-4173753F8ED9}" destId="{105DF09C-F1E0-498F-A5D1-5E22CA4FDC2F}" srcOrd="7" destOrd="0" presId="urn:microsoft.com/office/officeart/2011/layout/TabList"/>
    <dgm:cxn modelId="{68E5A02B-C140-4089-AD26-67D1BB9643F7}" type="presParOf" srcId="{72264D03-83C2-470A-A623-4173753F8ED9}" destId="{3CF03034-2CB6-4DAC-B29E-EA984DF9D499}" srcOrd="8" destOrd="0" presId="urn:microsoft.com/office/officeart/2011/layout/TabList"/>
    <dgm:cxn modelId="{2A967DAA-F249-462B-B1EB-4195B3AEE0F2}" type="presParOf" srcId="{3CF03034-2CB6-4DAC-B29E-EA984DF9D499}" destId="{9AE0E100-6A38-4C76-BCD0-04751423D256}" srcOrd="0" destOrd="0" presId="urn:microsoft.com/office/officeart/2011/layout/TabList"/>
    <dgm:cxn modelId="{875539E7-310A-46B6-BB94-FDC55F6142F9}" type="presParOf" srcId="{3CF03034-2CB6-4DAC-B29E-EA984DF9D499}" destId="{D501E249-3C20-4436-BAB7-074C23E26729}" srcOrd="1" destOrd="0" presId="urn:microsoft.com/office/officeart/2011/layout/TabList"/>
    <dgm:cxn modelId="{8AA205DF-9977-4206-A0D0-2E1B6BA0E718}" type="presParOf" srcId="{3CF03034-2CB6-4DAC-B29E-EA984DF9D499}" destId="{A092EE31-C0A1-46FC-82AA-F4B9D0D8CEF8}" srcOrd="2" destOrd="0" presId="urn:microsoft.com/office/officeart/2011/layout/Tab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4C38CE-9442-444B-AC46-47570F107936}">
      <dsp:nvSpPr>
        <dsp:cNvPr id="0" name=""/>
        <dsp:cNvSpPr/>
      </dsp:nvSpPr>
      <dsp:spPr>
        <a:xfrm>
          <a:off x="-5276841" y="-808167"/>
          <a:ext cx="6283584" cy="6283584"/>
        </a:xfrm>
        <a:prstGeom prst="blockArc">
          <a:avLst>
            <a:gd name="adj1" fmla="val 18900000"/>
            <a:gd name="adj2" fmla="val 2700000"/>
            <a:gd name="adj3" fmla="val 344"/>
          </a:avLst>
        </a:prstGeom>
        <a:noFill/>
        <a:ln w="1270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C4B9A61-C518-4861-85A5-5D2DDA7D165C}">
      <dsp:nvSpPr>
        <dsp:cNvPr id="0" name=""/>
        <dsp:cNvSpPr/>
      </dsp:nvSpPr>
      <dsp:spPr>
        <a:xfrm>
          <a:off x="440282" y="291609"/>
          <a:ext cx="10990316" cy="583592"/>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3227" tIns="71120" rIns="71120" bIns="71120" numCol="1" spcCol="1270" anchor="ctr" anchorCtr="0">
          <a:noAutofit/>
        </a:bodyPr>
        <a:lstStyle/>
        <a:p>
          <a:pPr marL="0" lvl="0" indent="0" algn="l" defTabSz="1244600">
            <a:lnSpc>
              <a:spcPct val="100000"/>
            </a:lnSpc>
            <a:spcBef>
              <a:spcPct val="0"/>
            </a:spcBef>
            <a:spcAft>
              <a:spcPct val="35000"/>
            </a:spcAft>
            <a:buNone/>
          </a:pPr>
          <a:r>
            <a:rPr lang="en-US" sz="2800" b="0" i="0" kern="1200" dirty="0"/>
            <a:t>Research Methodology &amp; Data Collection</a:t>
          </a:r>
          <a:endParaRPr lang="en-US" sz="2800" kern="1200" dirty="0"/>
        </a:p>
      </dsp:txBody>
      <dsp:txXfrm>
        <a:off x="440282" y="291609"/>
        <a:ext cx="10990316" cy="583592"/>
      </dsp:txXfrm>
    </dsp:sp>
    <dsp:sp modelId="{EB1EF9E0-0500-49B4-9B33-0445E22D7136}">
      <dsp:nvSpPr>
        <dsp:cNvPr id="0" name=""/>
        <dsp:cNvSpPr/>
      </dsp:nvSpPr>
      <dsp:spPr>
        <a:xfrm>
          <a:off x="75536" y="218660"/>
          <a:ext cx="729491" cy="729491"/>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D5BB1D0-2115-4542-9AF1-3F43256BFDA8}">
      <dsp:nvSpPr>
        <dsp:cNvPr id="0" name=""/>
        <dsp:cNvSpPr/>
      </dsp:nvSpPr>
      <dsp:spPr>
        <a:xfrm>
          <a:off x="858467" y="1166719"/>
          <a:ext cx="10572130" cy="583592"/>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3227" tIns="71120" rIns="71120" bIns="71120" numCol="1" spcCol="1270" anchor="ctr" anchorCtr="0">
          <a:noAutofit/>
        </a:bodyPr>
        <a:lstStyle/>
        <a:p>
          <a:pPr marL="0" lvl="0" indent="0" algn="l" defTabSz="1244600">
            <a:lnSpc>
              <a:spcPct val="100000"/>
            </a:lnSpc>
            <a:spcBef>
              <a:spcPct val="0"/>
            </a:spcBef>
            <a:spcAft>
              <a:spcPct val="35000"/>
            </a:spcAft>
            <a:buNone/>
          </a:pPr>
          <a:r>
            <a:rPr lang="en-US" sz="2800" b="0" i="0" kern="1200" dirty="0"/>
            <a:t>Key Findings &amp; Landscape Analysis</a:t>
          </a:r>
          <a:endParaRPr lang="en-US" sz="2800" kern="1200" dirty="0"/>
        </a:p>
      </dsp:txBody>
      <dsp:txXfrm>
        <a:off x="858467" y="1166719"/>
        <a:ext cx="10572130" cy="583592"/>
      </dsp:txXfrm>
    </dsp:sp>
    <dsp:sp modelId="{BC2D88EC-2E8A-4D20-AB73-ED2BFBEB9144}">
      <dsp:nvSpPr>
        <dsp:cNvPr id="0" name=""/>
        <dsp:cNvSpPr/>
      </dsp:nvSpPr>
      <dsp:spPr>
        <a:xfrm>
          <a:off x="493722" y="1093770"/>
          <a:ext cx="729491" cy="729491"/>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A588FE3-D523-44E0-8709-A6DE998EB21E}">
      <dsp:nvSpPr>
        <dsp:cNvPr id="0" name=""/>
        <dsp:cNvSpPr/>
      </dsp:nvSpPr>
      <dsp:spPr>
        <a:xfrm>
          <a:off x="986817" y="2041828"/>
          <a:ext cx="10443781" cy="583592"/>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3227" tIns="71120" rIns="71120" bIns="71120" numCol="1" spcCol="1270" anchor="ctr" anchorCtr="0">
          <a:noAutofit/>
        </a:bodyPr>
        <a:lstStyle/>
        <a:p>
          <a:pPr marL="0" lvl="0" indent="0" algn="l" defTabSz="1244600">
            <a:lnSpc>
              <a:spcPct val="100000"/>
            </a:lnSpc>
            <a:spcBef>
              <a:spcPct val="0"/>
            </a:spcBef>
            <a:spcAft>
              <a:spcPct val="35000"/>
            </a:spcAft>
            <a:buNone/>
          </a:pPr>
          <a:r>
            <a:rPr lang="en-US" sz="2800" kern="1200" dirty="0"/>
            <a:t>SWOT</a:t>
          </a:r>
        </a:p>
      </dsp:txBody>
      <dsp:txXfrm>
        <a:off x="986817" y="2041828"/>
        <a:ext cx="10443781" cy="583592"/>
      </dsp:txXfrm>
    </dsp:sp>
    <dsp:sp modelId="{462D4D05-3BF9-41B0-A282-81645201821B}">
      <dsp:nvSpPr>
        <dsp:cNvPr id="0" name=""/>
        <dsp:cNvSpPr/>
      </dsp:nvSpPr>
      <dsp:spPr>
        <a:xfrm>
          <a:off x="622071" y="1968879"/>
          <a:ext cx="729491" cy="729491"/>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AF35EC2-12DE-4525-9467-528493FAEBA5}">
      <dsp:nvSpPr>
        <dsp:cNvPr id="0" name=""/>
        <dsp:cNvSpPr/>
      </dsp:nvSpPr>
      <dsp:spPr>
        <a:xfrm>
          <a:off x="858467" y="2916937"/>
          <a:ext cx="10572130" cy="583592"/>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3227" tIns="71120" rIns="71120" bIns="71120" numCol="1" spcCol="1270" anchor="ctr" anchorCtr="0">
          <a:noAutofit/>
        </a:bodyPr>
        <a:lstStyle/>
        <a:p>
          <a:pPr marL="0" lvl="0" indent="0" algn="l" defTabSz="1244600">
            <a:lnSpc>
              <a:spcPct val="100000"/>
            </a:lnSpc>
            <a:spcBef>
              <a:spcPct val="0"/>
            </a:spcBef>
            <a:spcAft>
              <a:spcPct val="35000"/>
            </a:spcAft>
            <a:buNone/>
          </a:pPr>
          <a:r>
            <a:rPr lang="en-US" sz="2800" kern="1200" dirty="0"/>
            <a:t>Anecdotal Site Input &amp; Recent WCG Article </a:t>
          </a:r>
        </a:p>
      </dsp:txBody>
      <dsp:txXfrm>
        <a:off x="858467" y="2916937"/>
        <a:ext cx="10572130" cy="583592"/>
      </dsp:txXfrm>
    </dsp:sp>
    <dsp:sp modelId="{98DDF04C-D439-4198-A5D1-AC470C0609BF}">
      <dsp:nvSpPr>
        <dsp:cNvPr id="0" name=""/>
        <dsp:cNvSpPr/>
      </dsp:nvSpPr>
      <dsp:spPr>
        <a:xfrm>
          <a:off x="493722" y="2843988"/>
          <a:ext cx="729491" cy="729491"/>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F27556E-FF33-453A-B01A-04D34F1E1A6E}">
      <dsp:nvSpPr>
        <dsp:cNvPr id="0" name=""/>
        <dsp:cNvSpPr/>
      </dsp:nvSpPr>
      <dsp:spPr>
        <a:xfrm>
          <a:off x="440282" y="3792047"/>
          <a:ext cx="10990316" cy="583592"/>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3227" tIns="71120" rIns="71120" bIns="71120" numCol="1" spcCol="1270" anchor="ctr" anchorCtr="0">
          <a:noAutofit/>
        </a:bodyPr>
        <a:lstStyle/>
        <a:p>
          <a:pPr marL="0" lvl="0" indent="0" algn="l" defTabSz="1244600">
            <a:lnSpc>
              <a:spcPct val="100000"/>
            </a:lnSpc>
            <a:spcBef>
              <a:spcPct val="0"/>
            </a:spcBef>
            <a:spcAft>
              <a:spcPct val="35000"/>
            </a:spcAft>
            <a:buNone/>
          </a:pPr>
          <a:r>
            <a:rPr lang="en-US" sz="2800" kern="1200" dirty="0"/>
            <a:t>Discussion &amp; Next Steps</a:t>
          </a:r>
        </a:p>
      </dsp:txBody>
      <dsp:txXfrm>
        <a:off x="440282" y="3792047"/>
        <a:ext cx="10990316" cy="583592"/>
      </dsp:txXfrm>
    </dsp:sp>
    <dsp:sp modelId="{D201F582-215F-4C82-AAEF-2FE94DB54172}">
      <dsp:nvSpPr>
        <dsp:cNvPr id="0" name=""/>
        <dsp:cNvSpPr/>
      </dsp:nvSpPr>
      <dsp:spPr>
        <a:xfrm>
          <a:off x="75536" y="3719098"/>
          <a:ext cx="729491" cy="729491"/>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8E89B2-6F43-4FF3-80FC-837A86778FAB}">
      <dsp:nvSpPr>
        <dsp:cNvPr id="0" name=""/>
        <dsp:cNvSpPr/>
      </dsp:nvSpPr>
      <dsp:spPr>
        <a:xfrm>
          <a:off x="1070032" y="8803"/>
          <a:ext cx="1139154" cy="113915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5B98C3B-4031-4919-AEC2-F57A2E63E9E4}">
      <dsp:nvSpPr>
        <dsp:cNvPr id="0" name=""/>
        <dsp:cNvSpPr/>
      </dsp:nvSpPr>
      <dsp:spPr>
        <a:xfrm>
          <a:off x="12245" y="1327491"/>
          <a:ext cx="3254727" cy="19743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90000"/>
            </a:lnSpc>
            <a:spcBef>
              <a:spcPct val="0"/>
            </a:spcBef>
            <a:spcAft>
              <a:spcPct val="35000"/>
            </a:spcAft>
            <a:buNone/>
            <a:defRPr b="1"/>
          </a:pPr>
          <a:r>
            <a:rPr lang="en-US" sz="2400" kern="1200" dirty="0"/>
            <a:t>Publication &amp; amplify</a:t>
          </a:r>
        </a:p>
        <a:p>
          <a:pPr marL="0" lvl="0" indent="0" algn="ctr" defTabSz="1066800">
            <a:lnSpc>
              <a:spcPct val="90000"/>
            </a:lnSpc>
            <a:spcBef>
              <a:spcPct val="0"/>
            </a:spcBef>
            <a:spcAft>
              <a:spcPct val="35000"/>
            </a:spcAft>
            <a:buNone/>
            <a:defRPr b="1"/>
          </a:pPr>
          <a:endParaRPr lang="en-US" sz="2400" kern="1200" dirty="0"/>
        </a:p>
        <a:p>
          <a:pPr marL="0" lvl="0" indent="0" algn="ctr" defTabSz="1066800">
            <a:lnSpc>
              <a:spcPct val="90000"/>
            </a:lnSpc>
            <a:spcBef>
              <a:spcPct val="0"/>
            </a:spcBef>
            <a:spcAft>
              <a:spcPct val="35000"/>
            </a:spcAft>
            <a:buNone/>
            <a:defRPr b="1"/>
          </a:pPr>
          <a:r>
            <a:rPr lang="en-US" sz="2400" kern="1200" dirty="0"/>
            <a:t>Thank you notes to interviewees, with findings</a:t>
          </a:r>
        </a:p>
      </dsp:txBody>
      <dsp:txXfrm>
        <a:off x="12245" y="1327491"/>
        <a:ext cx="3254727" cy="1974375"/>
      </dsp:txXfrm>
    </dsp:sp>
    <dsp:sp modelId="{90A187EA-AE78-43E7-A5A6-C1DF004AAB4D}">
      <dsp:nvSpPr>
        <dsp:cNvPr id="0" name=""/>
        <dsp:cNvSpPr/>
      </dsp:nvSpPr>
      <dsp:spPr>
        <a:xfrm>
          <a:off x="12245" y="3385370"/>
          <a:ext cx="3254727" cy="798631"/>
        </a:xfrm>
        <a:prstGeom prst="rect">
          <a:avLst/>
        </a:prstGeom>
        <a:noFill/>
        <a:ln>
          <a:noFill/>
        </a:ln>
        <a:effectLst/>
      </dsp:spPr>
      <dsp:style>
        <a:lnRef idx="0">
          <a:scrgbClr r="0" g="0" b="0"/>
        </a:lnRef>
        <a:fillRef idx="0">
          <a:scrgbClr r="0" g="0" b="0"/>
        </a:fillRef>
        <a:effectRef idx="0">
          <a:scrgbClr r="0" g="0" b="0"/>
        </a:effectRef>
        <a:fontRef idx="minor"/>
      </dsp:style>
    </dsp:sp>
    <dsp:sp modelId="{99D06A9F-0771-4316-A4C6-B15E4C748CE0}">
      <dsp:nvSpPr>
        <dsp:cNvPr id="0" name=""/>
        <dsp:cNvSpPr/>
      </dsp:nvSpPr>
      <dsp:spPr>
        <a:xfrm>
          <a:off x="4894337" y="8803"/>
          <a:ext cx="1139154" cy="113915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FA7B658-4892-4372-BA51-4AB703077C9A}">
      <dsp:nvSpPr>
        <dsp:cNvPr id="0" name=""/>
        <dsp:cNvSpPr/>
      </dsp:nvSpPr>
      <dsp:spPr>
        <a:xfrm>
          <a:off x="3836550" y="1327491"/>
          <a:ext cx="3254727" cy="19743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90000"/>
            </a:lnSpc>
            <a:spcBef>
              <a:spcPct val="0"/>
            </a:spcBef>
            <a:spcAft>
              <a:spcPct val="35000"/>
            </a:spcAft>
            <a:buNone/>
            <a:defRPr b="1"/>
          </a:pPr>
          <a:r>
            <a:rPr lang="en-US" sz="2400" kern="1200" dirty="0"/>
            <a:t>Determine other communication channels for output</a:t>
          </a:r>
        </a:p>
      </dsp:txBody>
      <dsp:txXfrm>
        <a:off x="3836550" y="1327491"/>
        <a:ext cx="3254727" cy="1974375"/>
      </dsp:txXfrm>
    </dsp:sp>
    <dsp:sp modelId="{49CDB81F-95A2-4666-B79D-7055EBBAAC23}">
      <dsp:nvSpPr>
        <dsp:cNvPr id="0" name=""/>
        <dsp:cNvSpPr/>
      </dsp:nvSpPr>
      <dsp:spPr>
        <a:xfrm>
          <a:off x="3836550" y="3385370"/>
          <a:ext cx="3254727" cy="7986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90000"/>
            </a:lnSpc>
            <a:spcBef>
              <a:spcPct val="0"/>
            </a:spcBef>
            <a:spcAft>
              <a:spcPct val="35000"/>
            </a:spcAft>
            <a:buNone/>
          </a:pPr>
          <a:r>
            <a:rPr lang="en-US" sz="2000" kern="1200" dirty="0"/>
            <a:t>DIA Global or Specialty Meeting presentations</a:t>
          </a:r>
        </a:p>
      </dsp:txBody>
      <dsp:txXfrm>
        <a:off x="3836550" y="3385370"/>
        <a:ext cx="3254727" cy="798631"/>
      </dsp:txXfrm>
    </dsp:sp>
    <dsp:sp modelId="{097C0CAE-4C76-4AA7-8E9C-89AE5862D514}">
      <dsp:nvSpPr>
        <dsp:cNvPr id="0" name=""/>
        <dsp:cNvSpPr/>
      </dsp:nvSpPr>
      <dsp:spPr>
        <a:xfrm>
          <a:off x="8718642" y="8803"/>
          <a:ext cx="1139154" cy="113915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203D170-E15D-4EEE-AF49-FDD33771A2FB}">
      <dsp:nvSpPr>
        <dsp:cNvPr id="0" name=""/>
        <dsp:cNvSpPr/>
      </dsp:nvSpPr>
      <dsp:spPr>
        <a:xfrm>
          <a:off x="9283579" y="1267045"/>
          <a:ext cx="1190033" cy="25956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defRPr b="1"/>
          </a:pPr>
          <a:r>
            <a:rPr lang="en-US" sz="1400" kern="1200" dirty="0"/>
            <a:t>Co-Create with Sponsors, IRBs, Sites &amp; Patient Advocates</a:t>
          </a:r>
        </a:p>
        <a:p>
          <a:pPr marL="0" lvl="0" indent="0" algn="ctr" defTabSz="622300">
            <a:lnSpc>
              <a:spcPct val="90000"/>
            </a:lnSpc>
            <a:spcBef>
              <a:spcPct val="0"/>
            </a:spcBef>
            <a:spcAft>
              <a:spcPct val="35000"/>
            </a:spcAft>
            <a:buNone/>
            <a:defRPr b="1"/>
          </a:pPr>
          <a:r>
            <a:rPr lang="en-US" sz="1400" kern="1200" dirty="0"/>
            <a:t>* </a:t>
          </a:r>
          <a:r>
            <a:rPr lang="en-US" sz="1400" b="0" kern="1200" dirty="0"/>
            <a:t>Robust model to include standardized nomenclature, fair costing tool, etc.</a:t>
          </a:r>
        </a:p>
        <a:p>
          <a:pPr marL="0" lvl="0" indent="0" algn="ctr" defTabSz="622300">
            <a:lnSpc>
              <a:spcPct val="90000"/>
            </a:lnSpc>
            <a:spcBef>
              <a:spcPct val="0"/>
            </a:spcBef>
            <a:spcAft>
              <a:spcPct val="35000"/>
            </a:spcAft>
            <a:buNone/>
            <a:defRPr b="1"/>
          </a:pPr>
          <a:r>
            <a:rPr lang="en-US" sz="1400" b="0" kern="1200" dirty="0"/>
            <a:t>Fine-tune in specialized workshops for fuller development  </a:t>
          </a:r>
        </a:p>
      </dsp:txBody>
      <dsp:txXfrm>
        <a:off x="9283579" y="1267045"/>
        <a:ext cx="1190033" cy="2595612"/>
      </dsp:txXfrm>
    </dsp:sp>
    <dsp:sp modelId="{5002F7A9-7A26-4CAB-A431-CAB9025018BE}">
      <dsp:nvSpPr>
        <dsp:cNvPr id="0" name=""/>
        <dsp:cNvSpPr/>
      </dsp:nvSpPr>
      <dsp:spPr>
        <a:xfrm>
          <a:off x="7660855" y="3385370"/>
          <a:ext cx="3254727" cy="798631"/>
        </a:xfrm>
        <a:prstGeom prst="rect">
          <a:avLst/>
        </a:prstGeom>
        <a:noFill/>
        <a:ln>
          <a:noFill/>
        </a:ln>
        <a:effectLst/>
      </dsp:spPr>
      <dsp:style>
        <a:lnRef idx="0">
          <a:scrgbClr r="0" g="0" b="0"/>
        </a:lnRef>
        <a:fillRef idx="0">
          <a:scrgbClr r="0" g="0" b="0"/>
        </a:fillRef>
        <a:effectRef idx="0">
          <a:scrgbClr r="0" g="0" b="0"/>
        </a:effectRef>
        <a:fontRef idx="minor"/>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8875B8-D185-4134-8198-C76AD2579119}">
      <dsp:nvSpPr>
        <dsp:cNvPr id="0" name=""/>
        <dsp:cNvSpPr/>
      </dsp:nvSpPr>
      <dsp:spPr>
        <a:xfrm rot="5400000">
          <a:off x="6508546" y="-2423897"/>
          <a:ext cx="1639433" cy="6897188"/>
        </a:xfrm>
        <a:prstGeom prst="round2Same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a:lnSpc>
              <a:spcPct val="90000"/>
            </a:lnSpc>
            <a:spcBef>
              <a:spcPct val="0"/>
            </a:spcBef>
            <a:spcAft>
              <a:spcPct val="15000"/>
            </a:spcAft>
            <a:buChar char="•"/>
          </a:pPr>
          <a:r>
            <a:rPr lang="en-US" sz="1700" kern="1200" dirty="0">
              <a:hlinkClick xmlns:r="http://schemas.openxmlformats.org/officeDocument/2006/relationships" r:id="rId1"/>
            </a:rPr>
            <a:t>Harley Jacobsen Act </a:t>
          </a:r>
          <a:r>
            <a:rPr lang="en-US" sz="1700" kern="1200" dirty="0"/>
            <a:t>(no cap)</a:t>
          </a:r>
        </a:p>
        <a:p>
          <a:pPr marL="171450" lvl="1" indent="-171450" algn="l" defTabSz="755650">
            <a:lnSpc>
              <a:spcPct val="90000"/>
            </a:lnSpc>
            <a:spcBef>
              <a:spcPct val="0"/>
            </a:spcBef>
            <a:spcAft>
              <a:spcPct val="15000"/>
            </a:spcAft>
            <a:buChar char="•"/>
          </a:pPr>
          <a:r>
            <a:rPr lang="en-US" sz="1700" b="0" i="0" kern="1200" dirty="0">
              <a:hlinkClick xmlns:r="http://schemas.openxmlformats.org/officeDocument/2006/relationships" r:id="rId2"/>
            </a:rPr>
            <a:t>Clinic</a:t>
          </a:r>
          <a:r>
            <a:rPr lang="en-US" sz="1700" kern="1200" dirty="0">
              <a:hlinkClick xmlns:r="http://schemas.openxmlformats.org/officeDocument/2006/relationships" r:id="rId2"/>
            </a:rPr>
            <a:t>al Trial Modernization Act </a:t>
          </a:r>
          <a:r>
            <a:rPr lang="en-US" sz="1700" kern="1200" dirty="0"/>
            <a:t>(cap of $2,000)</a:t>
          </a:r>
        </a:p>
        <a:p>
          <a:pPr marL="171450" lvl="1" indent="-171450" algn="l" defTabSz="755650">
            <a:lnSpc>
              <a:spcPct val="90000"/>
            </a:lnSpc>
            <a:spcBef>
              <a:spcPct val="0"/>
            </a:spcBef>
            <a:spcAft>
              <a:spcPct val="15000"/>
            </a:spcAft>
            <a:buChar char="•"/>
          </a:pPr>
          <a:r>
            <a:rPr lang="en-US" sz="1700" b="0" i="0" kern="1200" dirty="0">
              <a:hlinkClick xmlns:r="http://schemas.openxmlformats.org/officeDocument/2006/relationships" r:id="rId3"/>
            </a:rPr>
            <a:t>National Academies’ Action Plan for Achieving Diversity in Clinical Trials</a:t>
          </a:r>
          <a:endParaRPr lang="en-US" sz="1700" kern="1200" dirty="0"/>
        </a:p>
        <a:p>
          <a:pPr marL="171450" lvl="1" indent="-171450" algn="l" defTabSz="755650">
            <a:lnSpc>
              <a:spcPct val="90000"/>
            </a:lnSpc>
            <a:spcBef>
              <a:spcPct val="0"/>
            </a:spcBef>
            <a:spcAft>
              <a:spcPct val="15000"/>
            </a:spcAft>
            <a:buChar char="•"/>
          </a:pPr>
          <a:r>
            <a:rPr lang="en-US" sz="1700" kern="1200" dirty="0" err="1"/>
            <a:t>LUNGevity’s</a:t>
          </a:r>
          <a:r>
            <a:rPr lang="en-US" sz="1700" kern="1200" dirty="0"/>
            <a:t> Foundation </a:t>
          </a:r>
          <a:r>
            <a:rPr lang="en-US" sz="1700" kern="1200" dirty="0">
              <a:hlinkClick xmlns:r="http://schemas.openxmlformats.org/officeDocument/2006/relationships" r:id="rId4"/>
            </a:rPr>
            <a:t>Equitable Access to Clinical Trials (EACT)</a:t>
          </a:r>
          <a:endParaRPr lang="en-US" sz="1700" kern="1200" dirty="0"/>
        </a:p>
        <a:p>
          <a:pPr marL="171450" lvl="1" indent="-171450" algn="l" defTabSz="755650">
            <a:lnSpc>
              <a:spcPct val="90000"/>
            </a:lnSpc>
            <a:spcBef>
              <a:spcPct val="0"/>
            </a:spcBef>
            <a:spcAft>
              <a:spcPct val="15000"/>
            </a:spcAft>
            <a:buChar char="•"/>
          </a:pPr>
          <a:r>
            <a:rPr lang="en-US" sz="1700" b="0" i="0" kern="1200" dirty="0"/>
            <a:t>SCRS Open Invitation to HCA</a:t>
          </a:r>
          <a:endParaRPr lang="en-US" sz="1700" kern="1200" dirty="0"/>
        </a:p>
      </dsp:txBody>
      <dsp:txXfrm rot="-5400000">
        <a:off x="3879669" y="285011"/>
        <a:ext cx="6817157" cy="1479371"/>
      </dsp:txXfrm>
    </dsp:sp>
    <dsp:sp modelId="{47FA8535-F4F9-4516-9E3A-F13080A4B2AD}">
      <dsp:nvSpPr>
        <dsp:cNvPr id="0" name=""/>
        <dsp:cNvSpPr/>
      </dsp:nvSpPr>
      <dsp:spPr>
        <a:xfrm>
          <a:off x="0" y="51"/>
          <a:ext cx="3879668" cy="2049291"/>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47625" rIns="95250" bIns="47625" numCol="1" spcCol="1270" anchor="ctr" anchorCtr="0">
          <a:noAutofit/>
        </a:bodyPr>
        <a:lstStyle/>
        <a:p>
          <a:pPr marL="0" lvl="0" indent="0" algn="ctr" defTabSz="1111250">
            <a:lnSpc>
              <a:spcPct val="90000"/>
            </a:lnSpc>
            <a:spcBef>
              <a:spcPct val="0"/>
            </a:spcBef>
            <a:spcAft>
              <a:spcPct val="35000"/>
            </a:spcAft>
            <a:buNone/>
          </a:pPr>
          <a:r>
            <a:rPr lang="en-US" sz="2500" b="0" i="0" kern="1200"/>
            <a:t>Addressing reimbursement through tax-exemption efforts, waivers and call for commonality of language for cost categories</a:t>
          </a:r>
          <a:endParaRPr lang="en-US" sz="2500" kern="1200"/>
        </a:p>
      </dsp:txBody>
      <dsp:txXfrm>
        <a:off x="100038" y="100089"/>
        <a:ext cx="3679592" cy="1849215"/>
      </dsp:txXfrm>
    </dsp:sp>
    <dsp:sp modelId="{49350CF2-45C2-4F20-BEEC-CE8367C5A399}">
      <dsp:nvSpPr>
        <dsp:cNvPr id="0" name=""/>
        <dsp:cNvSpPr/>
      </dsp:nvSpPr>
      <dsp:spPr>
        <a:xfrm rot="5400000">
          <a:off x="6508546" y="-272141"/>
          <a:ext cx="1639433" cy="6897188"/>
        </a:xfrm>
        <a:prstGeom prst="round2Same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a:lnSpc>
              <a:spcPct val="90000"/>
            </a:lnSpc>
            <a:spcBef>
              <a:spcPct val="0"/>
            </a:spcBef>
            <a:spcAft>
              <a:spcPct val="15000"/>
            </a:spcAft>
            <a:buChar char="•"/>
          </a:pPr>
          <a:r>
            <a:rPr lang="en-US" sz="1700" kern="1200" dirty="0"/>
            <a:t>National Academies’ Action Plan</a:t>
          </a:r>
        </a:p>
        <a:p>
          <a:pPr marL="171450" lvl="1" indent="-171450" algn="l" defTabSz="755650">
            <a:lnSpc>
              <a:spcPct val="90000"/>
            </a:lnSpc>
            <a:spcBef>
              <a:spcPct val="0"/>
            </a:spcBef>
            <a:spcAft>
              <a:spcPct val="15000"/>
            </a:spcAft>
            <a:buChar char="•"/>
          </a:pPr>
          <a:r>
            <a:rPr lang="en-US" sz="1700" kern="1200"/>
            <a:t>Clinical </a:t>
          </a:r>
          <a:r>
            <a:rPr lang="en-US" sz="1700" kern="1200" dirty="0"/>
            <a:t>Trial  Modernization Act</a:t>
          </a:r>
        </a:p>
        <a:p>
          <a:pPr marL="171450" lvl="1" indent="-171450" algn="l" defTabSz="755650">
            <a:lnSpc>
              <a:spcPct val="90000"/>
            </a:lnSpc>
            <a:spcBef>
              <a:spcPct val="0"/>
            </a:spcBef>
            <a:spcAft>
              <a:spcPct val="15000"/>
            </a:spcAft>
            <a:buChar char="•"/>
          </a:pPr>
          <a:r>
            <a:rPr lang="en-US" sz="1700" kern="1200" dirty="0"/>
            <a:t>SCRS request for OIG to provide more general guidance on waivers for cost-sharing	</a:t>
          </a:r>
        </a:p>
      </dsp:txBody>
      <dsp:txXfrm rot="-5400000">
        <a:off x="3879669" y="2436767"/>
        <a:ext cx="6817157" cy="1479371"/>
      </dsp:txXfrm>
    </dsp:sp>
    <dsp:sp modelId="{F44CFD09-79C5-4023-8253-54708D22CA4A}">
      <dsp:nvSpPr>
        <dsp:cNvPr id="0" name=""/>
        <dsp:cNvSpPr/>
      </dsp:nvSpPr>
      <dsp:spPr>
        <a:xfrm>
          <a:off x="0" y="2151807"/>
          <a:ext cx="3879668" cy="2049291"/>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47625" rIns="95250" bIns="47625" numCol="1" spcCol="1270" anchor="ctr" anchorCtr="0">
          <a:noAutofit/>
        </a:bodyPr>
        <a:lstStyle/>
        <a:p>
          <a:pPr marL="0" lvl="0" indent="0" algn="ctr" defTabSz="1111250">
            <a:lnSpc>
              <a:spcPct val="90000"/>
            </a:lnSpc>
            <a:spcBef>
              <a:spcPct val="0"/>
            </a:spcBef>
            <a:spcAft>
              <a:spcPct val="35000"/>
            </a:spcAft>
            <a:buNone/>
          </a:pPr>
          <a:r>
            <a:rPr lang="en-US" sz="2500" kern="1200" dirty="0"/>
            <a:t>Addressing Cost-Sharing Obligations</a:t>
          </a:r>
        </a:p>
      </dsp:txBody>
      <dsp:txXfrm>
        <a:off x="100038" y="2251845"/>
        <a:ext cx="3679592" cy="1849215"/>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68735D-A94F-417C-B562-E5BD0E541007}">
      <dsp:nvSpPr>
        <dsp:cNvPr id="0" name=""/>
        <dsp:cNvSpPr/>
      </dsp:nvSpPr>
      <dsp:spPr>
        <a:xfrm>
          <a:off x="56" y="133686"/>
          <a:ext cx="5371589" cy="2111190"/>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4696" tIns="134112" rIns="234696" bIns="134112" numCol="1" spcCol="1270" anchor="ctr" anchorCtr="0">
          <a:noAutofit/>
        </a:bodyPr>
        <a:lstStyle/>
        <a:p>
          <a:pPr marL="0" lvl="0" indent="0" algn="ctr" defTabSz="1466850">
            <a:lnSpc>
              <a:spcPct val="90000"/>
            </a:lnSpc>
            <a:spcBef>
              <a:spcPct val="0"/>
            </a:spcBef>
            <a:spcAft>
              <a:spcPct val="35000"/>
            </a:spcAft>
            <a:buNone/>
          </a:pPr>
          <a:r>
            <a:rPr lang="en-US" sz="3300" b="0" i="0" kern="1200" dirty="0"/>
            <a:t>Domain E – take actionable steps to reduce burdens &amp; barriers to participation in trials 	</a:t>
          </a:r>
          <a:endParaRPr lang="en-US" sz="3300" kern="1200" dirty="0"/>
        </a:p>
      </dsp:txBody>
      <dsp:txXfrm>
        <a:off x="56" y="133686"/>
        <a:ext cx="5371589" cy="2111190"/>
      </dsp:txXfrm>
    </dsp:sp>
    <dsp:sp modelId="{237C6552-9F4C-4CC3-BD37-E8B73756A2A5}">
      <dsp:nvSpPr>
        <dsp:cNvPr id="0" name=""/>
        <dsp:cNvSpPr/>
      </dsp:nvSpPr>
      <dsp:spPr>
        <a:xfrm>
          <a:off x="56" y="2244877"/>
          <a:ext cx="5371589" cy="2288686"/>
        </a:xfrm>
        <a:prstGeom prst="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Font typeface="Wingdings" panose="05000000000000000000" pitchFamily="2" charset="2"/>
            <a:buChar char="§"/>
          </a:pPr>
          <a:r>
            <a:rPr lang="en-US" sz="2000" kern="1200" dirty="0"/>
            <a:t>Recommend providing participant navigator</a:t>
          </a:r>
        </a:p>
        <a:p>
          <a:pPr marL="228600" lvl="1" indent="-228600" algn="l" defTabSz="889000">
            <a:lnSpc>
              <a:spcPct val="90000"/>
            </a:lnSpc>
            <a:spcBef>
              <a:spcPct val="0"/>
            </a:spcBef>
            <a:spcAft>
              <a:spcPct val="15000"/>
            </a:spcAft>
            <a:buFont typeface="Wingdings" panose="05000000000000000000" pitchFamily="2" charset="2"/>
            <a:buChar char="§"/>
          </a:pPr>
          <a:r>
            <a:rPr lang="en-US" sz="2000" kern="1200" dirty="0"/>
            <a:t>Allocate funds and reimburse participant and caregiver/supporter expenses</a:t>
          </a:r>
        </a:p>
        <a:p>
          <a:pPr marL="228600" lvl="1" indent="-228600" algn="l" defTabSz="889000">
            <a:lnSpc>
              <a:spcPct val="90000"/>
            </a:lnSpc>
            <a:spcBef>
              <a:spcPct val="0"/>
            </a:spcBef>
            <a:spcAft>
              <a:spcPct val="15000"/>
            </a:spcAft>
            <a:buFont typeface="Wingdings" panose="05000000000000000000" pitchFamily="2" charset="2"/>
            <a:buChar char="§"/>
          </a:pPr>
          <a:r>
            <a:rPr lang="en-US" sz="2000" kern="1200" dirty="0"/>
            <a:t>Provide compensation for time and effort</a:t>
          </a:r>
        </a:p>
      </dsp:txBody>
      <dsp:txXfrm>
        <a:off x="56" y="2244877"/>
        <a:ext cx="5371589" cy="2288686"/>
      </dsp:txXfrm>
    </dsp:sp>
    <dsp:sp modelId="{5A8713CA-DA75-4B33-98A3-1D74DBDF8821}">
      <dsp:nvSpPr>
        <dsp:cNvPr id="0" name=""/>
        <dsp:cNvSpPr/>
      </dsp:nvSpPr>
      <dsp:spPr>
        <a:xfrm>
          <a:off x="5786278" y="122813"/>
          <a:ext cx="5371589" cy="2111190"/>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4696" tIns="134112" rIns="234696" bIns="134112" numCol="1" spcCol="1270" anchor="ctr" anchorCtr="0">
          <a:noAutofit/>
        </a:bodyPr>
        <a:lstStyle/>
        <a:p>
          <a:pPr marL="0" lvl="0" indent="0" algn="ctr" defTabSz="1466850">
            <a:lnSpc>
              <a:spcPct val="90000"/>
            </a:lnSpc>
            <a:spcBef>
              <a:spcPct val="0"/>
            </a:spcBef>
            <a:spcAft>
              <a:spcPct val="35000"/>
            </a:spcAft>
            <a:buNone/>
          </a:pPr>
          <a:r>
            <a:rPr lang="en-US" sz="3300" b="0" i="0" kern="1200" dirty="0"/>
            <a:t>Domain F – funding, resources &amp; support</a:t>
          </a:r>
          <a:endParaRPr lang="en-US" sz="3300" kern="1200" dirty="0"/>
        </a:p>
      </dsp:txBody>
      <dsp:txXfrm>
        <a:off x="5786278" y="122813"/>
        <a:ext cx="5371589" cy="2111190"/>
      </dsp:txXfrm>
    </dsp:sp>
    <dsp:sp modelId="{B979E4A2-4CDB-4DAC-8C70-B32C0059DEC0}">
      <dsp:nvSpPr>
        <dsp:cNvPr id="0" name=""/>
        <dsp:cNvSpPr/>
      </dsp:nvSpPr>
      <dsp:spPr>
        <a:xfrm>
          <a:off x="5786278" y="2195990"/>
          <a:ext cx="5371589" cy="2288686"/>
        </a:xfrm>
        <a:prstGeom prst="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Font typeface="Wingdings" panose="05000000000000000000" pitchFamily="2" charset="2"/>
            <a:buChar char="§"/>
          </a:pPr>
          <a:r>
            <a:rPr lang="en-US" sz="2000" kern="1200" dirty="0"/>
            <a:t>Remove the barrier for co-pays/deductibles; provide enhanced transparency for both</a:t>
          </a:r>
        </a:p>
        <a:p>
          <a:pPr marL="228600" lvl="1" indent="-228600" algn="l" defTabSz="889000">
            <a:lnSpc>
              <a:spcPct val="90000"/>
            </a:lnSpc>
            <a:spcBef>
              <a:spcPct val="0"/>
            </a:spcBef>
            <a:spcAft>
              <a:spcPct val="15000"/>
            </a:spcAft>
            <a:buFont typeface="Wingdings" panose="05000000000000000000" pitchFamily="2" charset="2"/>
            <a:buChar char="§"/>
          </a:pPr>
          <a:r>
            <a:rPr lang="en-US" sz="2000" kern="1200" dirty="0"/>
            <a:t>Call to create commonality of language &amp; remove uncertainty on range of reimbursable expense categories without exposing sponsors to perception of offering inducement or coercion</a:t>
          </a:r>
        </a:p>
      </dsp:txBody>
      <dsp:txXfrm>
        <a:off x="5786278" y="2195990"/>
        <a:ext cx="5371589" cy="228868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12DB8E-B64A-4EB4-8CC6-E1EF0F7508E5}">
      <dsp:nvSpPr>
        <dsp:cNvPr id="0" name=""/>
        <dsp:cNvSpPr/>
      </dsp:nvSpPr>
      <dsp:spPr>
        <a:xfrm>
          <a:off x="849959" y="0"/>
          <a:ext cx="3644872" cy="3644872"/>
        </a:xfrm>
        <a:prstGeom prst="diamond">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06D2F24-56C5-4D3C-9A21-B72A5D87E12F}">
      <dsp:nvSpPr>
        <dsp:cNvPr id="0" name=""/>
        <dsp:cNvSpPr/>
      </dsp:nvSpPr>
      <dsp:spPr>
        <a:xfrm>
          <a:off x="1196221" y="346262"/>
          <a:ext cx="1421500" cy="142150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0" i="0" kern="1200" dirty="0"/>
            <a:t>9 Pharma</a:t>
          </a:r>
          <a:endParaRPr lang="en-US" sz="1900" kern="1200" dirty="0"/>
        </a:p>
      </dsp:txBody>
      <dsp:txXfrm>
        <a:off x="1265613" y="415654"/>
        <a:ext cx="1282716" cy="1282716"/>
      </dsp:txXfrm>
    </dsp:sp>
    <dsp:sp modelId="{4B6206AF-A71A-436A-864A-FB148CE82FA1}">
      <dsp:nvSpPr>
        <dsp:cNvPr id="0" name=""/>
        <dsp:cNvSpPr/>
      </dsp:nvSpPr>
      <dsp:spPr>
        <a:xfrm>
          <a:off x="2727068" y="346262"/>
          <a:ext cx="1421500" cy="142150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0" i="0" kern="1200" dirty="0"/>
            <a:t>3 Biopharma</a:t>
          </a:r>
          <a:endParaRPr lang="en-US" sz="1900" kern="1200" dirty="0"/>
        </a:p>
      </dsp:txBody>
      <dsp:txXfrm>
        <a:off x="2796460" y="415654"/>
        <a:ext cx="1282716" cy="1282716"/>
      </dsp:txXfrm>
    </dsp:sp>
    <dsp:sp modelId="{1AA3BEDA-3422-40EE-B174-DE0D83318256}">
      <dsp:nvSpPr>
        <dsp:cNvPr id="0" name=""/>
        <dsp:cNvSpPr/>
      </dsp:nvSpPr>
      <dsp:spPr>
        <a:xfrm>
          <a:off x="1196221" y="1877109"/>
          <a:ext cx="1421500" cy="142150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0" i="0" kern="1200" dirty="0"/>
            <a:t>3 CROs</a:t>
          </a:r>
          <a:endParaRPr lang="en-US" sz="1900" kern="1200" dirty="0"/>
        </a:p>
      </dsp:txBody>
      <dsp:txXfrm>
        <a:off x="1265613" y="1946501"/>
        <a:ext cx="1282716" cy="1282716"/>
      </dsp:txXfrm>
    </dsp:sp>
    <dsp:sp modelId="{7F8A9F05-3CAD-4E05-BB15-5A7C7192CB4B}">
      <dsp:nvSpPr>
        <dsp:cNvPr id="0" name=""/>
        <dsp:cNvSpPr/>
      </dsp:nvSpPr>
      <dsp:spPr>
        <a:xfrm>
          <a:off x="2727068" y="1877109"/>
          <a:ext cx="1421500" cy="142150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0" i="0" kern="1200" dirty="0"/>
            <a:t>Anecdotal Site Insight</a:t>
          </a:r>
          <a:endParaRPr lang="en-US" sz="1900" kern="1200" dirty="0"/>
        </a:p>
      </dsp:txBody>
      <dsp:txXfrm>
        <a:off x="2796460" y="1946501"/>
        <a:ext cx="1282716" cy="128271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5FC8BB-2829-4DDB-805D-759A6C0437D9}">
      <dsp:nvSpPr>
        <dsp:cNvPr id="0" name=""/>
        <dsp:cNvSpPr/>
      </dsp:nvSpPr>
      <dsp:spPr>
        <a:xfrm>
          <a:off x="2425977" y="927984"/>
          <a:ext cx="1188811" cy="1188957"/>
        </a:xfrm>
        <a:prstGeom prst="ellipse">
          <a:avLst/>
        </a:prstGeom>
        <a:solidFill>
          <a:schemeClr val="accent2">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B71DD37D-538D-468B-B5B2-D2AE28641E41}">
      <dsp:nvSpPr>
        <dsp:cNvPr id="0" name=""/>
        <dsp:cNvSpPr/>
      </dsp:nvSpPr>
      <dsp:spPr>
        <a:xfrm>
          <a:off x="1279919" y="0"/>
          <a:ext cx="3480927" cy="728974"/>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r>
            <a:rPr lang="en-US" sz="1400" b="1" i="0" kern="1200" dirty="0"/>
            <a:t>Job Titles &amp; Areas – Associate, Sr Director, Director Levels &amp; Above</a:t>
          </a:r>
          <a:endParaRPr lang="en-US" sz="1400" b="1" kern="1200" dirty="0"/>
        </a:p>
      </dsp:txBody>
      <dsp:txXfrm>
        <a:off x="1279919" y="0"/>
        <a:ext cx="3480927" cy="728974"/>
      </dsp:txXfrm>
    </dsp:sp>
    <dsp:sp modelId="{B2094153-49D5-4F04-9CBD-0393275A76C7}">
      <dsp:nvSpPr>
        <dsp:cNvPr id="0" name=""/>
        <dsp:cNvSpPr/>
      </dsp:nvSpPr>
      <dsp:spPr>
        <a:xfrm>
          <a:off x="2774695" y="1095648"/>
          <a:ext cx="1188811" cy="1188957"/>
        </a:xfrm>
        <a:prstGeom prst="ellipse">
          <a:avLst/>
        </a:prstGeom>
        <a:solidFill>
          <a:schemeClr val="accent3">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0931F92E-646A-4E50-B27F-903053B89B0B}">
      <dsp:nvSpPr>
        <dsp:cNvPr id="0" name=""/>
        <dsp:cNvSpPr/>
      </dsp:nvSpPr>
      <dsp:spPr>
        <a:xfrm>
          <a:off x="3884284" y="692525"/>
          <a:ext cx="1739564" cy="801871"/>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r>
            <a:rPr lang="en-US" sz="1400" b="1" i="0" kern="1200" dirty="0"/>
            <a:t>(9) Site Budgets &amp; Contracts/Recruitment &amp; Contracts/Clinical Budget Management</a:t>
          </a:r>
          <a:endParaRPr lang="en-US" sz="1400" kern="1200" dirty="0"/>
        </a:p>
      </dsp:txBody>
      <dsp:txXfrm>
        <a:off x="3884284" y="692525"/>
        <a:ext cx="1739564" cy="801871"/>
      </dsp:txXfrm>
    </dsp:sp>
    <dsp:sp modelId="{1EB1DBB5-3FCD-4FF2-9483-2E15EFE317EC}">
      <dsp:nvSpPr>
        <dsp:cNvPr id="0" name=""/>
        <dsp:cNvSpPr/>
      </dsp:nvSpPr>
      <dsp:spPr>
        <a:xfrm>
          <a:off x="2860389" y="1472892"/>
          <a:ext cx="1188811" cy="1188957"/>
        </a:xfrm>
        <a:prstGeom prst="ellipse">
          <a:avLst/>
        </a:prstGeom>
        <a:solidFill>
          <a:schemeClr val="accent4">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2593AB4D-735C-4482-8C3E-6DFD6DE9F053}">
      <dsp:nvSpPr>
        <dsp:cNvPr id="0" name=""/>
        <dsp:cNvSpPr/>
      </dsp:nvSpPr>
      <dsp:spPr>
        <a:xfrm>
          <a:off x="4233961" y="1713089"/>
          <a:ext cx="1263112" cy="856544"/>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r>
            <a:rPr lang="en-US" sz="1400" b="1" i="0" kern="1200" dirty="0"/>
            <a:t>(1) Patient Advocacy</a:t>
          </a:r>
          <a:endParaRPr lang="en-US" sz="1400" kern="1200" dirty="0"/>
        </a:p>
      </dsp:txBody>
      <dsp:txXfrm>
        <a:off x="4233961" y="1713089"/>
        <a:ext cx="1263112" cy="856544"/>
      </dsp:txXfrm>
    </dsp:sp>
    <dsp:sp modelId="{D6727250-7B4E-4769-B5DD-E0D6CFE9CC12}">
      <dsp:nvSpPr>
        <dsp:cNvPr id="0" name=""/>
        <dsp:cNvSpPr/>
      </dsp:nvSpPr>
      <dsp:spPr>
        <a:xfrm>
          <a:off x="2619159" y="1775417"/>
          <a:ext cx="1188811" cy="1188957"/>
        </a:xfrm>
        <a:prstGeom prst="ellipse">
          <a:avLst/>
        </a:prstGeom>
        <a:solidFill>
          <a:schemeClr val="accent5">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AD66D4C4-C5BF-4425-95BF-82B337B36F83}">
      <dsp:nvSpPr>
        <dsp:cNvPr id="0" name=""/>
        <dsp:cNvSpPr/>
      </dsp:nvSpPr>
      <dsp:spPr>
        <a:xfrm>
          <a:off x="3329351" y="2861224"/>
          <a:ext cx="2081655" cy="783647"/>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r>
            <a:rPr lang="en-US" sz="1400" b="1" i="0" kern="1200" dirty="0"/>
            <a:t>(2) Patient Reimbursement/Patient Compensation Lead</a:t>
          </a:r>
          <a:endParaRPr lang="en-US" sz="1400" kern="1200" dirty="0"/>
        </a:p>
      </dsp:txBody>
      <dsp:txXfrm>
        <a:off x="3329351" y="2861224"/>
        <a:ext cx="2081655" cy="783647"/>
      </dsp:txXfrm>
    </dsp:sp>
    <dsp:sp modelId="{1C36965A-C63C-4146-B1AA-650647B5FE9C}">
      <dsp:nvSpPr>
        <dsp:cNvPr id="0" name=""/>
        <dsp:cNvSpPr/>
      </dsp:nvSpPr>
      <dsp:spPr>
        <a:xfrm>
          <a:off x="2232795" y="1775417"/>
          <a:ext cx="1188811" cy="1188957"/>
        </a:xfrm>
        <a:prstGeom prst="ellipse">
          <a:avLst/>
        </a:prstGeom>
        <a:solidFill>
          <a:schemeClr val="accent6">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A3625847-4017-482D-B961-2B98123A3EBD}">
      <dsp:nvSpPr>
        <dsp:cNvPr id="0" name=""/>
        <dsp:cNvSpPr/>
      </dsp:nvSpPr>
      <dsp:spPr>
        <a:xfrm>
          <a:off x="698951" y="2861224"/>
          <a:ext cx="1943272" cy="783647"/>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r>
            <a:rPr lang="en-US" sz="1400" b="1" i="0" kern="1200" dirty="0"/>
            <a:t>(2) Clinical Trial Diversity &amp; Inclusion</a:t>
          </a:r>
          <a:endParaRPr lang="en-US" sz="1400" kern="1200" dirty="0"/>
        </a:p>
      </dsp:txBody>
      <dsp:txXfrm>
        <a:off x="698951" y="2861224"/>
        <a:ext cx="1943272" cy="783647"/>
      </dsp:txXfrm>
    </dsp:sp>
    <dsp:sp modelId="{D65F5DC6-0ED0-4008-BAC9-2A734C76FCF1}">
      <dsp:nvSpPr>
        <dsp:cNvPr id="0" name=""/>
        <dsp:cNvSpPr/>
      </dsp:nvSpPr>
      <dsp:spPr>
        <a:xfrm>
          <a:off x="1991566" y="1472892"/>
          <a:ext cx="1188811" cy="1188957"/>
        </a:xfrm>
        <a:prstGeom prst="ellipse">
          <a:avLst/>
        </a:prstGeom>
        <a:solidFill>
          <a:schemeClr val="accent2">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78E50C4C-AAE8-4050-9DEC-B47F32268970}">
      <dsp:nvSpPr>
        <dsp:cNvPr id="0" name=""/>
        <dsp:cNvSpPr/>
      </dsp:nvSpPr>
      <dsp:spPr>
        <a:xfrm>
          <a:off x="296085" y="1713089"/>
          <a:ext cx="1758327" cy="856544"/>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r>
            <a:rPr lang="en-US" sz="1400" b="1" i="0" kern="1200" dirty="0"/>
            <a:t>(4) Clin Ops/Development Ops</a:t>
          </a:r>
          <a:endParaRPr lang="en-US" sz="1400" kern="1200" dirty="0"/>
        </a:p>
      </dsp:txBody>
      <dsp:txXfrm>
        <a:off x="296085" y="1713089"/>
        <a:ext cx="1758327" cy="856544"/>
      </dsp:txXfrm>
    </dsp:sp>
    <dsp:sp modelId="{A87B32FF-9110-476C-8470-FBF86518E122}">
      <dsp:nvSpPr>
        <dsp:cNvPr id="0" name=""/>
        <dsp:cNvSpPr/>
      </dsp:nvSpPr>
      <dsp:spPr>
        <a:xfrm>
          <a:off x="2077259" y="1095648"/>
          <a:ext cx="1188811" cy="1188957"/>
        </a:xfrm>
        <a:prstGeom prst="ellipse">
          <a:avLst/>
        </a:prstGeom>
        <a:solidFill>
          <a:schemeClr val="accent3">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ECD3CF27-F8C0-4B7E-AE85-8034146877E6}">
      <dsp:nvSpPr>
        <dsp:cNvPr id="0" name=""/>
        <dsp:cNvSpPr/>
      </dsp:nvSpPr>
      <dsp:spPr>
        <a:xfrm>
          <a:off x="642760" y="692525"/>
          <a:ext cx="1287879" cy="801871"/>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r>
            <a:rPr lang="en-US" sz="1400" b="1" i="0" kern="1200" dirty="0"/>
            <a:t>(1) COO &amp; (1) Clin Project </a:t>
          </a:r>
          <a:r>
            <a:rPr lang="en-US" sz="1400" b="1" i="0" kern="1200" dirty="0" err="1"/>
            <a:t>Mgmt</a:t>
          </a:r>
          <a:endParaRPr lang="en-US" sz="1400" kern="1200" dirty="0"/>
        </a:p>
      </dsp:txBody>
      <dsp:txXfrm>
        <a:off x="642760" y="692525"/>
        <a:ext cx="1287879" cy="80187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EAA458-3ED4-497C-90A7-D180DB674A1E}">
      <dsp:nvSpPr>
        <dsp:cNvPr id="0" name=""/>
        <dsp:cNvSpPr/>
      </dsp:nvSpPr>
      <dsp:spPr>
        <a:xfrm rot="16200000">
          <a:off x="-1012128" y="1017151"/>
          <a:ext cx="3796849" cy="1762545"/>
        </a:xfrm>
        <a:prstGeom prst="flowChartManualOperation">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0" tIns="0" rIns="129418" bIns="0" numCol="1" spcCol="1270" anchor="ctr" anchorCtr="0">
          <a:noAutofit/>
        </a:bodyPr>
        <a:lstStyle/>
        <a:p>
          <a:pPr marL="0" lvl="0" indent="0" algn="ctr" defTabSz="889000">
            <a:lnSpc>
              <a:spcPct val="90000"/>
            </a:lnSpc>
            <a:spcBef>
              <a:spcPct val="0"/>
            </a:spcBef>
            <a:spcAft>
              <a:spcPct val="35000"/>
            </a:spcAft>
            <a:buNone/>
          </a:pPr>
          <a:r>
            <a:rPr lang="en-US" sz="2000" b="0" i="0" kern="1200" dirty="0"/>
            <a:t>Participant payment approaches still evolving; nomenclature non-standardized</a:t>
          </a:r>
          <a:endParaRPr lang="en-US" sz="2000" kern="1200" dirty="0"/>
        </a:p>
      </dsp:txBody>
      <dsp:txXfrm rot="5400000">
        <a:off x="5024" y="759369"/>
        <a:ext cx="1762545" cy="2278109"/>
      </dsp:txXfrm>
    </dsp:sp>
    <dsp:sp modelId="{874C553E-B872-417B-93DF-183CAAF1ABEC}">
      <dsp:nvSpPr>
        <dsp:cNvPr id="0" name=""/>
        <dsp:cNvSpPr/>
      </dsp:nvSpPr>
      <dsp:spPr>
        <a:xfrm rot="16200000">
          <a:off x="882607" y="1017151"/>
          <a:ext cx="3796849" cy="1762545"/>
        </a:xfrm>
        <a:prstGeom prst="flowChartManualOperation">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0" tIns="0" rIns="129418" bIns="0" numCol="1" spcCol="1270" anchor="ctr" anchorCtr="0">
          <a:noAutofit/>
        </a:bodyPr>
        <a:lstStyle/>
        <a:p>
          <a:pPr marL="0" lvl="0" indent="0" algn="ctr" defTabSz="889000">
            <a:lnSpc>
              <a:spcPct val="90000"/>
            </a:lnSpc>
            <a:spcBef>
              <a:spcPct val="0"/>
            </a:spcBef>
            <a:spcAft>
              <a:spcPct val="35000"/>
            </a:spcAft>
            <a:buNone/>
          </a:pPr>
          <a:r>
            <a:rPr lang="en-US" sz="2000" b="0" i="0" kern="1200" dirty="0"/>
            <a:t>Determining fair compensation still complex</a:t>
          </a:r>
          <a:endParaRPr lang="en-US" sz="2000" kern="1200" dirty="0"/>
        </a:p>
      </dsp:txBody>
      <dsp:txXfrm rot="5400000">
        <a:off x="1899759" y="759369"/>
        <a:ext cx="1762545" cy="2278109"/>
      </dsp:txXfrm>
    </dsp:sp>
    <dsp:sp modelId="{DF8493E1-61B1-4781-9F52-676054877838}">
      <dsp:nvSpPr>
        <dsp:cNvPr id="0" name=""/>
        <dsp:cNvSpPr/>
      </dsp:nvSpPr>
      <dsp:spPr>
        <a:xfrm rot="16200000">
          <a:off x="2777344" y="1017151"/>
          <a:ext cx="3796849" cy="1762545"/>
        </a:xfrm>
        <a:prstGeom prst="flowChartManualOperation">
          <a:avLst/>
        </a:prstGeom>
        <a:solidFill>
          <a:schemeClr val="tx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0" tIns="0" rIns="129418" bIns="0" numCol="1" spcCol="1270" anchor="ctr" anchorCtr="0">
          <a:noAutofit/>
        </a:bodyPr>
        <a:lstStyle/>
        <a:p>
          <a:pPr marL="0" lvl="0" indent="0" algn="ctr" defTabSz="889000">
            <a:lnSpc>
              <a:spcPct val="90000"/>
            </a:lnSpc>
            <a:spcBef>
              <a:spcPct val="0"/>
            </a:spcBef>
            <a:spcAft>
              <a:spcPct val="35000"/>
            </a:spcAft>
            <a:buNone/>
          </a:pPr>
          <a:r>
            <a:rPr lang="en-US" sz="2000" b="0" i="0" kern="1200" dirty="0"/>
            <a:t>Existing site barriers &amp; ‘silent’ institutional policies</a:t>
          </a:r>
          <a:endParaRPr lang="en-US" sz="2000" kern="1200" dirty="0"/>
        </a:p>
      </dsp:txBody>
      <dsp:txXfrm rot="5400000">
        <a:off x="3794496" y="759369"/>
        <a:ext cx="1762545" cy="2278109"/>
      </dsp:txXfrm>
    </dsp:sp>
    <dsp:sp modelId="{E11BA3B9-57CB-4BA5-B328-A8E181159AC6}">
      <dsp:nvSpPr>
        <dsp:cNvPr id="0" name=""/>
        <dsp:cNvSpPr/>
      </dsp:nvSpPr>
      <dsp:spPr>
        <a:xfrm rot="16200000">
          <a:off x="4701557" y="1017151"/>
          <a:ext cx="3796849" cy="1762545"/>
        </a:xfrm>
        <a:prstGeom prst="flowChartManualOperation">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0" tIns="0" rIns="129418" bIns="0" numCol="1" spcCol="1270" anchor="ctr" anchorCtr="0">
          <a:noAutofit/>
        </a:bodyPr>
        <a:lstStyle/>
        <a:p>
          <a:pPr marL="0" lvl="0" indent="0" algn="ctr" defTabSz="889000">
            <a:lnSpc>
              <a:spcPct val="90000"/>
            </a:lnSpc>
            <a:spcBef>
              <a:spcPct val="0"/>
            </a:spcBef>
            <a:spcAft>
              <a:spcPct val="35000"/>
            </a:spcAft>
            <a:buNone/>
          </a:pPr>
          <a:r>
            <a:rPr lang="en-US" sz="2000" b="0" i="0" kern="1200" dirty="0"/>
            <a:t>Lack of transparent, auditable  payment validation</a:t>
          </a:r>
          <a:endParaRPr lang="en-US" sz="2000" kern="1200" dirty="0"/>
        </a:p>
      </dsp:txBody>
      <dsp:txXfrm rot="5400000">
        <a:off x="5718709" y="759369"/>
        <a:ext cx="1762545" cy="2278109"/>
      </dsp:txXfrm>
    </dsp:sp>
    <dsp:sp modelId="{5F2A1C35-3066-4F7C-A7ED-F59DE6E6A072}">
      <dsp:nvSpPr>
        <dsp:cNvPr id="0" name=""/>
        <dsp:cNvSpPr/>
      </dsp:nvSpPr>
      <dsp:spPr>
        <a:xfrm rot="16200000">
          <a:off x="6566817" y="1017151"/>
          <a:ext cx="3796849" cy="1762545"/>
        </a:xfrm>
        <a:prstGeom prst="flowChartManualOperation">
          <a:avLst/>
        </a:prstGeom>
        <a:solidFill>
          <a:schemeClr val="accent3">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0" tIns="0" rIns="129418" bIns="0" numCol="1" spcCol="1270" anchor="ctr" anchorCtr="0">
          <a:noAutofit/>
        </a:bodyPr>
        <a:lstStyle/>
        <a:p>
          <a:pPr marL="0" lvl="0" indent="0" algn="ctr" defTabSz="889000">
            <a:lnSpc>
              <a:spcPct val="90000"/>
            </a:lnSpc>
            <a:spcBef>
              <a:spcPct val="0"/>
            </a:spcBef>
            <a:spcAft>
              <a:spcPct val="35000"/>
            </a:spcAft>
            <a:buNone/>
          </a:pPr>
          <a:r>
            <a:rPr lang="en-US" sz="2000" b="0" i="0" kern="1200" dirty="0"/>
            <a:t>SOC approach not definitively defined</a:t>
          </a:r>
          <a:endParaRPr lang="en-US" sz="2000" kern="1200" dirty="0"/>
        </a:p>
      </dsp:txBody>
      <dsp:txXfrm rot="5400000">
        <a:off x="7583969" y="759369"/>
        <a:ext cx="1762545" cy="227810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2204AD-F211-4A54-B63D-EB6A8DF02D3C}">
      <dsp:nvSpPr>
        <dsp:cNvPr id="0" name=""/>
        <dsp:cNvSpPr/>
      </dsp:nvSpPr>
      <dsp:spPr>
        <a:xfrm>
          <a:off x="4321" y="157327"/>
          <a:ext cx="2598793" cy="1008747"/>
        </a:xfrm>
        <a:prstGeom prst="rect">
          <a:avLst/>
        </a:prstGeom>
        <a:solidFill>
          <a:schemeClr val="accent2"/>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b="1" i="0" kern="1200" dirty="0"/>
            <a:t>Early &amp; Maturing Internal Guidelines Development</a:t>
          </a:r>
          <a:endParaRPr lang="en-US" sz="2000" b="1" kern="1200" dirty="0"/>
        </a:p>
      </dsp:txBody>
      <dsp:txXfrm>
        <a:off x="4321" y="157327"/>
        <a:ext cx="2598793" cy="1008747"/>
      </dsp:txXfrm>
    </dsp:sp>
    <dsp:sp modelId="{7BAD0A6C-50D7-451C-8376-3738F02A842F}">
      <dsp:nvSpPr>
        <dsp:cNvPr id="0" name=""/>
        <dsp:cNvSpPr/>
      </dsp:nvSpPr>
      <dsp:spPr>
        <a:xfrm>
          <a:off x="4321" y="1166074"/>
          <a:ext cx="2598793" cy="3755159"/>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sz="1900" b="1" i="0" kern="1200" dirty="0"/>
            <a:t>Developed policy/guidance</a:t>
          </a:r>
          <a:r>
            <a:rPr lang="en-US" sz="1900" b="0" i="0" kern="1200" dirty="0"/>
            <a:t>:  </a:t>
          </a:r>
          <a:r>
            <a:rPr lang="en-US" sz="1900" b="1" i="0" kern="1200" dirty="0"/>
            <a:t>Nine organizations </a:t>
          </a:r>
          <a:r>
            <a:rPr lang="en-US" sz="1900" b="0" i="0" kern="1200" dirty="0"/>
            <a:t>have developed policies or guidelines for participant payments, written in general way for flexibility.</a:t>
          </a:r>
          <a:endParaRPr lang="en-US" sz="1900" kern="1200" dirty="0"/>
        </a:p>
        <a:p>
          <a:pPr marL="171450" lvl="1" indent="-171450" algn="l" defTabSz="844550">
            <a:lnSpc>
              <a:spcPct val="90000"/>
            </a:lnSpc>
            <a:spcBef>
              <a:spcPct val="0"/>
            </a:spcBef>
            <a:spcAft>
              <a:spcPct val="15000"/>
            </a:spcAft>
            <a:buChar char="•"/>
          </a:pPr>
          <a:r>
            <a:rPr lang="en-US" sz="1900" b="1" i="0" kern="1200" dirty="0"/>
            <a:t>In development</a:t>
          </a:r>
          <a:r>
            <a:rPr lang="en-US" sz="1900" b="0" i="0" kern="1200" dirty="0"/>
            <a:t>: </a:t>
          </a:r>
          <a:r>
            <a:rPr lang="en-US" sz="1900" b="1" i="0" kern="1200" dirty="0"/>
            <a:t>Four organizations </a:t>
          </a:r>
          <a:r>
            <a:rPr lang="en-US" sz="1900" b="0" i="0" kern="1200" dirty="0"/>
            <a:t>are beginning development. </a:t>
          </a:r>
          <a:endParaRPr lang="en-US" sz="1900" kern="1200" dirty="0"/>
        </a:p>
      </dsp:txBody>
      <dsp:txXfrm>
        <a:off x="4321" y="1166074"/>
        <a:ext cx="2598793" cy="3755159"/>
      </dsp:txXfrm>
    </dsp:sp>
    <dsp:sp modelId="{CB0F6939-ACA0-419F-B783-9163DD0C7882}">
      <dsp:nvSpPr>
        <dsp:cNvPr id="0" name=""/>
        <dsp:cNvSpPr/>
      </dsp:nvSpPr>
      <dsp:spPr>
        <a:xfrm>
          <a:off x="2966947" y="157327"/>
          <a:ext cx="2598793" cy="1008747"/>
        </a:xfrm>
        <a:prstGeom prst="rect">
          <a:avLst/>
        </a:prstGeom>
        <a:solidFill>
          <a:schemeClr val="accent5"/>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b="1" i="0" kern="1200" dirty="0"/>
            <a:t>Variable Child Care/Caregiver Payments</a:t>
          </a:r>
          <a:endParaRPr lang="en-US" sz="2000" b="1" kern="1200" dirty="0"/>
        </a:p>
      </dsp:txBody>
      <dsp:txXfrm>
        <a:off x="2966947" y="157327"/>
        <a:ext cx="2598793" cy="1008747"/>
      </dsp:txXfrm>
    </dsp:sp>
    <dsp:sp modelId="{C1DC717A-5120-4C8C-B198-AB6E15136CCE}">
      <dsp:nvSpPr>
        <dsp:cNvPr id="0" name=""/>
        <dsp:cNvSpPr/>
      </dsp:nvSpPr>
      <dsp:spPr>
        <a:xfrm>
          <a:off x="2966947" y="1166074"/>
          <a:ext cx="2598793" cy="3755159"/>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sz="1900" b="0" i="0" kern="1200"/>
            <a:t>Disease state and patient population driven</a:t>
          </a:r>
          <a:endParaRPr lang="en-US" sz="1900" kern="1200"/>
        </a:p>
        <a:p>
          <a:pPr marL="171450" lvl="1" indent="-171450" algn="l" defTabSz="844550">
            <a:lnSpc>
              <a:spcPct val="90000"/>
            </a:lnSpc>
            <a:spcBef>
              <a:spcPct val="0"/>
            </a:spcBef>
            <a:spcAft>
              <a:spcPct val="15000"/>
            </a:spcAft>
            <a:buChar char="•"/>
          </a:pPr>
          <a:r>
            <a:rPr lang="en-US" sz="1900" b="0" i="0" kern="1200" dirty="0"/>
            <a:t>One organization will not allow payments for childcare, with legal and compliance teams questioning whether it needs to be for a licensed facility.</a:t>
          </a:r>
          <a:endParaRPr lang="en-US" sz="1900" kern="1200" dirty="0"/>
        </a:p>
      </dsp:txBody>
      <dsp:txXfrm>
        <a:off x="2966947" y="1166074"/>
        <a:ext cx="2598793" cy="3755159"/>
      </dsp:txXfrm>
    </dsp:sp>
    <dsp:sp modelId="{FE7D9647-56BF-4653-8DF5-E6B9A098809C}">
      <dsp:nvSpPr>
        <dsp:cNvPr id="0" name=""/>
        <dsp:cNvSpPr/>
      </dsp:nvSpPr>
      <dsp:spPr>
        <a:xfrm>
          <a:off x="5929572" y="157327"/>
          <a:ext cx="2598793" cy="1008747"/>
        </a:xfrm>
        <a:prstGeom prst="rect">
          <a:avLst/>
        </a:prstGeom>
        <a:solidFill>
          <a:schemeClr val="accent2">
            <a:lumMod val="75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b="1" i="0" kern="1200" dirty="0"/>
            <a:t>Slower Uptake for Time &amp; Effort Payments, specifically in Oncology trials</a:t>
          </a:r>
          <a:endParaRPr lang="en-US" sz="2000" b="1" kern="1200" dirty="0"/>
        </a:p>
      </dsp:txBody>
      <dsp:txXfrm>
        <a:off x="5929572" y="157327"/>
        <a:ext cx="2598793" cy="1008747"/>
      </dsp:txXfrm>
    </dsp:sp>
    <dsp:sp modelId="{1A51F6E2-7F11-4347-B849-AB5BF91EEA15}">
      <dsp:nvSpPr>
        <dsp:cNvPr id="0" name=""/>
        <dsp:cNvSpPr/>
      </dsp:nvSpPr>
      <dsp:spPr>
        <a:xfrm>
          <a:off x="5929572" y="1166074"/>
          <a:ext cx="2598793" cy="3755159"/>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sz="1900" b="0" i="0" kern="1200" dirty="0"/>
            <a:t>Improved recognition in allowing payment for time &amp; effort in oncology studies, but </a:t>
          </a:r>
          <a:r>
            <a:rPr lang="en-US" sz="1900" b="1" i="0" kern="1200" dirty="0"/>
            <a:t>lack of consistency </a:t>
          </a:r>
          <a:r>
            <a:rPr lang="en-US" sz="1900" b="0" i="0" kern="1200" dirty="0"/>
            <a:t>across study teams</a:t>
          </a:r>
          <a:endParaRPr lang="en-US" sz="1900" kern="1200" dirty="0"/>
        </a:p>
        <a:p>
          <a:pPr marL="171450" lvl="1" indent="-171450" algn="l" defTabSz="844550">
            <a:lnSpc>
              <a:spcPct val="90000"/>
            </a:lnSpc>
            <a:spcBef>
              <a:spcPct val="0"/>
            </a:spcBef>
            <a:spcAft>
              <a:spcPct val="15000"/>
            </a:spcAft>
            <a:buChar char="•"/>
          </a:pPr>
          <a:r>
            <a:rPr lang="en-US" sz="1900" kern="1200" dirty="0"/>
            <a:t>Myths exist regarding payments in this category</a:t>
          </a:r>
        </a:p>
      </dsp:txBody>
      <dsp:txXfrm>
        <a:off x="5929572" y="1166074"/>
        <a:ext cx="2598793" cy="3755159"/>
      </dsp:txXfrm>
    </dsp:sp>
    <dsp:sp modelId="{A0556B67-BAB0-4013-8613-31F6C9DA82EC}">
      <dsp:nvSpPr>
        <dsp:cNvPr id="0" name=""/>
        <dsp:cNvSpPr/>
      </dsp:nvSpPr>
      <dsp:spPr>
        <a:xfrm>
          <a:off x="8892197" y="157327"/>
          <a:ext cx="2598793" cy="1008747"/>
        </a:xfrm>
        <a:prstGeom prst="rect">
          <a:avLst/>
        </a:prstGeom>
        <a:solidFill>
          <a:schemeClr val="accent2">
            <a:lumMod val="5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b="1" i="0" kern="1200" dirty="0"/>
            <a:t>Inconsistent Terminology Grays Understanding of Payment Categories</a:t>
          </a:r>
          <a:endParaRPr lang="en-US" sz="2000" b="1" kern="1200" dirty="0"/>
        </a:p>
      </dsp:txBody>
      <dsp:txXfrm>
        <a:off x="8892197" y="157327"/>
        <a:ext cx="2598793" cy="1008747"/>
      </dsp:txXfrm>
    </dsp:sp>
    <dsp:sp modelId="{7FB21D24-259B-40EC-B9D1-E9DD8631CFEB}">
      <dsp:nvSpPr>
        <dsp:cNvPr id="0" name=""/>
        <dsp:cNvSpPr/>
      </dsp:nvSpPr>
      <dsp:spPr>
        <a:xfrm>
          <a:off x="8892197" y="1166074"/>
          <a:ext cx="2598793" cy="3755159"/>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sz="1900" b="0" i="0" kern="1200" dirty="0"/>
            <a:t>Various &amp; inconsistent terms used to describe participant payments in site budgets, ICFs</a:t>
          </a:r>
          <a:endParaRPr lang="en-US" sz="1900" kern="1200" dirty="0"/>
        </a:p>
      </dsp:txBody>
      <dsp:txXfrm>
        <a:off x="8892197" y="1166074"/>
        <a:ext cx="2598793" cy="375515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84DBA6-613C-450C-8BEC-E75DA76409F6}">
      <dsp:nvSpPr>
        <dsp:cNvPr id="0" name=""/>
        <dsp:cNvSpPr/>
      </dsp:nvSpPr>
      <dsp:spPr>
        <a:xfrm rot="5400000">
          <a:off x="7367407" y="-3114407"/>
          <a:ext cx="898810" cy="7357000"/>
        </a:xfrm>
        <a:prstGeom prst="round2Same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en-US" sz="1400" b="0" i="0" kern="1200" dirty="0"/>
            <a:t>Large institutions and academic centers have policies that supersede sponsors’ budgets for participant payments. Some sponsors are </a:t>
          </a:r>
          <a:r>
            <a:rPr lang="en-US" sz="1400" b="1" i="0" kern="1200" dirty="0"/>
            <a:t>advised to remove participant payments </a:t>
          </a:r>
          <a:r>
            <a:rPr lang="en-US" sz="1400" b="0" i="0" kern="1200" dirty="0"/>
            <a:t>from their budgets due to these policies.*</a:t>
          </a:r>
          <a:endParaRPr lang="en-US" sz="1400" kern="1200" dirty="0"/>
        </a:p>
      </dsp:txBody>
      <dsp:txXfrm rot="-5400000">
        <a:off x="4138312" y="158564"/>
        <a:ext cx="7313124" cy="811058"/>
      </dsp:txXfrm>
    </dsp:sp>
    <dsp:sp modelId="{D32DB02A-0194-43EF-8524-EEF5D560819F}">
      <dsp:nvSpPr>
        <dsp:cNvPr id="0" name=""/>
        <dsp:cNvSpPr/>
      </dsp:nvSpPr>
      <dsp:spPr>
        <a:xfrm>
          <a:off x="0" y="2335"/>
          <a:ext cx="4138312" cy="1123512"/>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59055" rIns="118110" bIns="59055" numCol="1" spcCol="1270" anchor="ctr" anchorCtr="0">
          <a:noAutofit/>
        </a:bodyPr>
        <a:lstStyle/>
        <a:p>
          <a:pPr marL="0" lvl="0" indent="0" algn="ctr" defTabSz="1377950">
            <a:lnSpc>
              <a:spcPct val="90000"/>
            </a:lnSpc>
            <a:spcBef>
              <a:spcPct val="0"/>
            </a:spcBef>
            <a:spcAft>
              <a:spcPct val="35000"/>
            </a:spcAft>
            <a:buNone/>
          </a:pPr>
          <a:r>
            <a:rPr lang="en-US" sz="3100" b="1" i="0" kern="1200" dirty="0"/>
            <a:t>Superseding Institutional Policies</a:t>
          </a:r>
          <a:endParaRPr lang="en-US" sz="3100" kern="1200" dirty="0"/>
        </a:p>
      </dsp:txBody>
      <dsp:txXfrm>
        <a:off x="54845" y="57180"/>
        <a:ext cx="4028622" cy="1013822"/>
      </dsp:txXfrm>
    </dsp:sp>
    <dsp:sp modelId="{9FBA03FA-F56A-4076-9066-593CD1B52A3B}">
      <dsp:nvSpPr>
        <dsp:cNvPr id="0" name=""/>
        <dsp:cNvSpPr/>
      </dsp:nvSpPr>
      <dsp:spPr>
        <a:xfrm rot="5400000">
          <a:off x="7367407" y="-1934719"/>
          <a:ext cx="898810" cy="7357000"/>
        </a:xfrm>
        <a:prstGeom prst="round2Same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en-US" sz="1400" b="0" i="0" kern="1200" dirty="0"/>
            <a:t>Some sites refuse to implement payment systems because they are </a:t>
          </a:r>
          <a:r>
            <a:rPr lang="en-US" sz="1400" b="1" i="0" kern="1200" dirty="0"/>
            <a:t>not required </a:t>
          </a:r>
          <a:r>
            <a:rPr lang="en-US" sz="1400" b="0" i="0" kern="1200" dirty="0"/>
            <a:t>or they pose </a:t>
          </a:r>
          <a:r>
            <a:rPr lang="en-US" sz="1400" b="1" i="0" kern="1200" dirty="0"/>
            <a:t>too much of a burden</a:t>
          </a:r>
          <a:r>
            <a:rPr lang="en-US" sz="1400" b="0" i="0" kern="1200" dirty="0"/>
            <a:t>, even if a vendor is offered. </a:t>
          </a:r>
          <a:endParaRPr lang="en-US" sz="1400" kern="1200" dirty="0"/>
        </a:p>
      </dsp:txBody>
      <dsp:txXfrm rot="-5400000">
        <a:off x="4138312" y="1338252"/>
        <a:ext cx="7313124" cy="811058"/>
      </dsp:txXfrm>
    </dsp:sp>
    <dsp:sp modelId="{6EF2BB92-6974-4DE5-9747-FCBFE5112C4F}">
      <dsp:nvSpPr>
        <dsp:cNvPr id="0" name=""/>
        <dsp:cNvSpPr/>
      </dsp:nvSpPr>
      <dsp:spPr>
        <a:xfrm>
          <a:off x="0" y="1182024"/>
          <a:ext cx="4138312" cy="1123512"/>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59055" rIns="118110" bIns="59055" numCol="1" spcCol="1270" anchor="ctr" anchorCtr="0">
          <a:noAutofit/>
        </a:bodyPr>
        <a:lstStyle/>
        <a:p>
          <a:pPr marL="0" lvl="0" indent="0" algn="ctr" defTabSz="1377950">
            <a:lnSpc>
              <a:spcPct val="90000"/>
            </a:lnSpc>
            <a:spcBef>
              <a:spcPct val="0"/>
            </a:spcBef>
            <a:spcAft>
              <a:spcPct val="35000"/>
            </a:spcAft>
            <a:buNone/>
          </a:pPr>
          <a:r>
            <a:rPr lang="en-US" sz="3100" b="1" i="0" kern="1200" dirty="0"/>
            <a:t>Administrative Burden</a:t>
          </a:r>
          <a:endParaRPr lang="en-US" sz="3100" kern="1200" dirty="0"/>
        </a:p>
      </dsp:txBody>
      <dsp:txXfrm>
        <a:off x="54845" y="1236869"/>
        <a:ext cx="4028622" cy="1013822"/>
      </dsp:txXfrm>
    </dsp:sp>
    <dsp:sp modelId="{16462341-48EE-43F9-823D-9027525A33FE}">
      <dsp:nvSpPr>
        <dsp:cNvPr id="0" name=""/>
        <dsp:cNvSpPr/>
      </dsp:nvSpPr>
      <dsp:spPr>
        <a:xfrm rot="5400000">
          <a:off x="7367407" y="-755030"/>
          <a:ext cx="898810" cy="7357000"/>
        </a:xfrm>
        <a:prstGeom prst="round2Same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en-US" sz="1400" b="0" i="0" kern="1200" dirty="0"/>
            <a:t>All org. have had experience working with a payment vendor. </a:t>
          </a:r>
          <a:r>
            <a:rPr lang="en-US" sz="1400" b="1" kern="1200" dirty="0"/>
            <a:t>Receipt management </a:t>
          </a:r>
          <a:r>
            <a:rPr lang="en-US" sz="1400" kern="1200" dirty="0"/>
            <a:t>is the </a:t>
          </a:r>
          <a:r>
            <a:rPr lang="en-US" sz="1400" b="1" kern="1200" dirty="0"/>
            <a:t>most burdensome. </a:t>
          </a:r>
        </a:p>
        <a:p>
          <a:pPr marL="114300" lvl="1" indent="-114300" algn="l" defTabSz="622300">
            <a:lnSpc>
              <a:spcPct val="90000"/>
            </a:lnSpc>
            <a:spcBef>
              <a:spcPct val="0"/>
            </a:spcBef>
            <a:spcAft>
              <a:spcPct val="15000"/>
            </a:spcAft>
            <a:buChar char="•"/>
          </a:pPr>
          <a:r>
            <a:rPr lang="en-US" sz="1400" b="1" kern="1200" dirty="0"/>
            <a:t>Site networks </a:t>
          </a:r>
          <a:r>
            <a:rPr lang="en-US" sz="1400" kern="1200" dirty="0"/>
            <a:t>have infrastructure in place and will </a:t>
          </a:r>
          <a:r>
            <a:rPr lang="en-US" sz="1400" b="1" kern="1200" dirty="0"/>
            <a:t>decline use of sponsor’s vendor</a:t>
          </a:r>
        </a:p>
      </dsp:txBody>
      <dsp:txXfrm rot="-5400000">
        <a:off x="4138312" y="2517941"/>
        <a:ext cx="7313124" cy="811058"/>
      </dsp:txXfrm>
    </dsp:sp>
    <dsp:sp modelId="{37250E90-4E28-438D-9438-8B90A8C1AEA4}">
      <dsp:nvSpPr>
        <dsp:cNvPr id="0" name=""/>
        <dsp:cNvSpPr/>
      </dsp:nvSpPr>
      <dsp:spPr>
        <a:xfrm>
          <a:off x="0" y="2361712"/>
          <a:ext cx="4138312" cy="1123512"/>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59055" rIns="118110" bIns="59055" numCol="1" spcCol="1270" anchor="ctr" anchorCtr="0">
          <a:noAutofit/>
        </a:bodyPr>
        <a:lstStyle/>
        <a:p>
          <a:pPr marL="0" lvl="0" indent="0" algn="ctr" defTabSz="1377950">
            <a:lnSpc>
              <a:spcPct val="90000"/>
            </a:lnSpc>
            <a:spcBef>
              <a:spcPct val="0"/>
            </a:spcBef>
            <a:spcAft>
              <a:spcPct val="35000"/>
            </a:spcAft>
            <a:buNone/>
          </a:pPr>
          <a:r>
            <a:rPr lang="en-US" sz="3100" b="1" i="0" kern="1200" dirty="0"/>
            <a:t>Payment Vendors</a:t>
          </a:r>
          <a:endParaRPr lang="en-US" sz="3100" kern="1200" dirty="0"/>
        </a:p>
      </dsp:txBody>
      <dsp:txXfrm>
        <a:off x="54845" y="2416557"/>
        <a:ext cx="4028622" cy="1013822"/>
      </dsp:txXfrm>
    </dsp:sp>
    <dsp:sp modelId="{76EEFB4F-0FA7-42F9-A33E-927A2CD01F6A}">
      <dsp:nvSpPr>
        <dsp:cNvPr id="0" name=""/>
        <dsp:cNvSpPr/>
      </dsp:nvSpPr>
      <dsp:spPr>
        <a:xfrm rot="5400000">
          <a:off x="7367407" y="424657"/>
          <a:ext cx="898810" cy="7357000"/>
        </a:xfrm>
        <a:prstGeom prst="round2Same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en-US" sz="1400" b="0" i="0" kern="1200" dirty="0"/>
            <a:t>Questionable whether vendor reports provide for </a:t>
          </a:r>
          <a:r>
            <a:rPr lang="en-US" sz="1400" b="1" i="0" kern="1200" dirty="0"/>
            <a:t>true, transparent and auditable validation</a:t>
          </a:r>
          <a:endParaRPr lang="en-US" sz="1400" b="1" kern="1200" dirty="0"/>
        </a:p>
        <a:p>
          <a:pPr marL="114300" lvl="1" indent="-114300" algn="l" defTabSz="622300">
            <a:lnSpc>
              <a:spcPct val="90000"/>
            </a:lnSpc>
            <a:spcBef>
              <a:spcPct val="0"/>
            </a:spcBef>
            <a:spcAft>
              <a:spcPct val="15000"/>
            </a:spcAft>
            <a:buChar char="•"/>
          </a:pPr>
          <a:r>
            <a:rPr lang="en-US" sz="1400" b="0" i="0" kern="1200" dirty="0"/>
            <a:t>One sponsor had an </a:t>
          </a:r>
          <a:r>
            <a:rPr lang="en-US" sz="1400" b="1" i="0" kern="1200" dirty="0"/>
            <a:t>audit finding</a:t>
          </a:r>
          <a:endParaRPr lang="en-US" sz="1400" b="1" kern="1200" dirty="0"/>
        </a:p>
      </dsp:txBody>
      <dsp:txXfrm rot="-5400000">
        <a:off x="4138312" y="3697628"/>
        <a:ext cx="7313124" cy="811058"/>
      </dsp:txXfrm>
    </dsp:sp>
    <dsp:sp modelId="{78D60A62-A18C-45C2-B756-A5E0B509DE30}">
      <dsp:nvSpPr>
        <dsp:cNvPr id="0" name=""/>
        <dsp:cNvSpPr/>
      </dsp:nvSpPr>
      <dsp:spPr>
        <a:xfrm>
          <a:off x="0" y="3541401"/>
          <a:ext cx="4138312" cy="1123512"/>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59055" rIns="118110" bIns="59055" numCol="1" spcCol="1270" anchor="ctr" anchorCtr="0">
          <a:noAutofit/>
        </a:bodyPr>
        <a:lstStyle/>
        <a:p>
          <a:pPr marL="0" lvl="0" indent="0" algn="ctr" defTabSz="1377950">
            <a:lnSpc>
              <a:spcPct val="90000"/>
            </a:lnSpc>
            <a:spcBef>
              <a:spcPct val="0"/>
            </a:spcBef>
            <a:spcAft>
              <a:spcPct val="35000"/>
            </a:spcAft>
            <a:buNone/>
          </a:pPr>
          <a:r>
            <a:rPr lang="en-US" sz="3100" b="1" i="0" kern="1200" dirty="0"/>
            <a:t>Validation of Payments</a:t>
          </a:r>
          <a:endParaRPr lang="en-US" sz="3100" kern="1200" dirty="0"/>
        </a:p>
      </dsp:txBody>
      <dsp:txXfrm>
        <a:off x="54845" y="3596246"/>
        <a:ext cx="4028622" cy="101382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A7FD23-C426-4B69-A5D9-F77B64DC25B6}">
      <dsp:nvSpPr>
        <dsp:cNvPr id="0" name=""/>
        <dsp:cNvSpPr/>
      </dsp:nvSpPr>
      <dsp:spPr>
        <a:xfrm>
          <a:off x="56" y="89473"/>
          <a:ext cx="5371589" cy="1087248"/>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marL="0" lvl="0" indent="0" algn="ctr" defTabSz="933450">
            <a:lnSpc>
              <a:spcPct val="90000"/>
            </a:lnSpc>
            <a:spcBef>
              <a:spcPct val="0"/>
            </a:spcBef>
            <a:spcAft>
              <a:spcPct val="35000"/>
            </a:spcAft>
            <a:buNone/>
          </a:pPr>
          <a:r>
            <a:rPr lang="en-US" sz="2100" b="1" i="0" kern="1200" dirty="0"/>
            <a:t>Consensus that  industry needs innovation for improved pricing for proper payment for time/effort &amp; best practices</a:t>
          </a:r>
          <a:endParaRPr lang="en-US" sz="2100" b="1" kern="1200" dirty="0"/>
        </a:p>
      </dsp:txBody>
      <dsp:txXfrm>
        <a:off x="56" y="89473"/>
        <a:ext cx="5371589" cy="1087248"/>
      </dsp:txXfrm>
    </dsp:sp>
    <dsp:sp modelId="{CA9F1FE9-0A2C-4113-AA1D-4208187FD491}">
      <dsp:nvSpPr>
        <dsp:cNvPr id="0" name=""/>
        <dsp:cNvSpPr/>
      </dsp:nvSpPr>
      <dsp:spPr>
        <a:xfrm>
          <a:off x="56" y="1176721"/>
          <a:ext cx="5371589" cy="3401055"/>
        </a:xfrm>
        <a:prstGeom prst="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har char="•"/>
          </a:pPr>
          <a:r>
            <a:rPr lang="en-US" sz="2100" b="0" i="0" kern="1200" dirty="0"/>
            <a:t>Hybrid approach: Use FMV, but then collect data to develop their own internal pricing/costing. </a:t>
          </a:r>
          <a:endParaRPr lang="en-US" sz="2100" kern="1200" dirty="0"/>
        </a:p>
        <a:p>
          <a:pPr marL="228600" lvl="1" indent="-228600" algn="l" defTabSz="933450">
            <a:lnSpc>
              <a:spcPct val="90000"/>
            </a:lnSpc>
            <a:spcBef>
              <a:spcPct val="0"/>
            </a:spcBef>
            <a:spcAft>
              <a:spcPct val="15000"/>
            </a:spcAft>
            <a:buChar char="•"/>
          </a:pPr>
          <a:r>
            <a:rPr lang="en-US" sz="2100" b="0" i="0" kern="1200" dirty="0"/>
            <a:t>One small CRO does not use the FMV tool and instead gets input from the PI</a:t>
          </a:r>
          <a:endParaRPr lang="en-US" sz="2100" kern="1200" dirty="0"/>
        </a:p>
        <a:p>
          <a:pPr marL="228600" lvl="1" indent="-228600" algn="l" defTabSz="933450">
            <a:lnSpc>
              <a:spcPct val="90000"/>
            </a:lnSpc>
            <a:spcBef>
              <a:spcPct val="0"/>
            </a:spcBef>
            <a:spcAft>
              <a:spcPct val="15000"/>
            </a:spcAft>
            <a:buChar char="•"/>
          </a:pPr>
          <a:r>
            <a:rPr lang="en-US" sz="2100" kern="1200" dirty="0"/>
            <a:t>Anecdotal information about home-grown algorithms</a:t>
          </a:r>
        </a:p>
        <a:p>
          <a:pPr marL="228600" lvl="1" indent="-228600" algn="l" defTabSz="933450">
            <a:lnSpc>
              <a:spcPct val="90000"/>
            </a:lnSpc>
            <a:spcBef>
              <a:spcPct val="0"/>
            </a:spcBef>
            <a:spcAft>
              <a:spcPct val="15000"/>
            </a:spcAft>
            <a:buChar char="•"/>
          </a:pPr>
          <a:r>
            <a:rPr lang="en-US" sz="2100" b="0" i="0" kern="1200" dirty="0">
              <a:effectLst/>
              <a:latin typeface="-apple-system"/>
            </a:rPr>
            <a:t>Develop a standardized database for stipends and involve the Institutional Review Board (IRB) to guide pricing</a:t>
          </a:r>
          <a:endParaRPr lang="en-US" sz="2100" kern="1200" dirty="0"/>
        </a:p>
      </dsp:txBody>
      <dsp:txXfrm>
        <a:off x="56" y="1176721"/>
        <a:ext cx="5371589" cy="3401055"/>
      </dsp:txXfrm>
    </dsp:sp>
    <dsp:sp modelId="{D2B04DD4-C919-4926-81DB-6C4BBD2AF725}">
      <dsp:nvSpPr>
        <dsp:cNvPr id="0" name=""/>
        <dsp:cNvSpPr/>
      </dsp:nvSpPr>
      <dsp:spPr>
        <a:xfrm>
          <a:off x="6123667" y="89473"/>
          <a:ext cx="5371589" cy="1087248"/>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marL="0" lvl="0" indent="0" algn="ctr" defTabSz="933450">
            <a:lnSpc>
              <a:spcPct val="90000"/>
            </a:lnSpc>
            <a:spcBef>
              <a:spcPct val="0"/>
            </a:spcBef>
            <a:spcAft>
              <a:spcPct val="35000"/>
            </a:spcAft>
            <a:buNone/>
          </a:pPr>
          <a:r>
            <a:rPr lang="en-US" sz="2100" b="1" i="0" kern="1200" dirty="0"/>
            <a:t>Improper inducement concerns still exist</a:t>
          </a:r>
          <a:endParaRPr lang="en-US" sz="2100" b="1" kern="1200" dirty="0"/>
        </a:p>
      </dsp:txBody>
      <dsp:txXfrm>
        <a:off x="6123667" y="89473"/>
        <a:ext cx="5371589" cy="1087248"/>
      </dsp:txXfrm>
    </dsp:sp>
    <dsp:sp modelId="{B6D2ED52-012A-4975-817B-6398A74C4150}">
      <dsp:nvSpPr>
        <dsp:cNvPr id="0" name=""/>
        <dsp:cNvSpPr/>
      </dsp:nvSpPr>
      <dsp:spPr>
        <a:xfrm>
          <a:off x="6123667" y="1176721"/>
          <a:ext cx="5371589" cy="3401055"/>
        </a:xfrm>
        <a:prstGeom prst="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har char="•"/>
          </a:pPr>
          <a:r>
            <a:rPr lang="en-US" sz="2100" b="0" i="0" kern="1200" dirty="0"/>
            <a:t>Reflects lack of awareness of the flexible nature of the OHRP, SACHRP and recent FDA Guidance</a:t>
          </a:r>
          <a:endParaRPr lang="en-US" sz="2100" kern="1200" dirty="0"/>
        </a:p>
        <a:p>
          <a:pPr marL="228600" lvl="1" indent="-228600" algn="l" defTabSz="933450">
            <a:lnSpc>
              <a:spcPct val="90000"/>
            </a:lnSpc>
            <a:spcBef>
              <a:spcPct val="0"/>
            </a:spcBef>
            <a:spcAft>
              <a:spcPct val="15000"/>
            </a:spcAft>
            <a:buChar char="•"/>
          </a:pPr>
          <a:r>
            <a:rPr lang="en-US" sz="2100" b="0" i="0" kern="1200" dirty="0"/>
            <a:t>CROs shared pharma/biopharma study teams still express this concern</a:t>
          </a:r>
          <a:endParaRPr lang="en-US" sz="2100" kern="1200" dirty="0"/>
        </a:p>
        <a:p>
          <a:pPr marL="228600" lvl="1" indent="-228600" algn="l" defTabSz="933450">
            <a:lnSpc>
              <a:spcPct val="90000"/>
            </a:lnSpc>
            <a:spcBef>
              <a:spcPct val="0"/>
            </a:spcBef>
            <a:spcAft>
              <a:spcPct val="15000"/>
            </a:spcAft>
            <a:buChar char="•"/>
          </a:pPr>
          <a:r>
            <a:rPr lang="en-US" sz="2100" kern="1200" dirty="0"/>
            <a:t>Reflects </a:t>
          </a:r>
          <a:r>
            <a:rPr lang="en-US" sz="2100" b="0" kern="1200" dirty="0"/>
            <a:t>need for renewed education &amp; myth busting for Sponsor &amp; CRO </a:t>
          </a:r>
          <a:r>
            <a:rPr lang="en-US" sz="2100" kern="1200" dirty="0"/>
            <a:t>Senior Leadership and Study Teams  </a:t>
          </a:r>
        </a:p>
        <a:p>
          <a:pPr marL="228600" lvl="1" indent="-228600" algn="l" defTabSz="933450">
            <a:lnSpc>
              <a:spcPct val="90000"/>
            </a:lnSpc>
            <a:spcBef>
              <a:spcPct val="0"/>
            </a:spcBef>
            <a:spcAft>
              <a:spcPct val="15000"/>
            </a:spcAft>
            <a:buChar char="•"/>
          </a:pPr>
          <a:r>
            <a:rPr lang="en-US" sz="2100" kern="1200" dirty="0"/>
            <a:t>Need for senior leadership endorsement</a:t>
          </a:r>
        </a:p>
      </dsp:txBody>
      <dsp:txXfrm>
        <a:off x="6123667" y="1176721"/>
        <a:ext cx="5371589" cy="340105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7FC13A-AFD0-403E-AA6B-0FC20C71A2D1}">
      <dsp:nvSpPr>
        <dsp:cNvPr id="0" name=""/>
        <dsp:cNvSpPr/>
      </dsp:nvSpPr>
      <dsp:spPr>
        <a:xfrm>
          <a:off x="0" y="42945"/>
          <a:ext cx="11495313" cy="111384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b="0" i="0" kern="1200" dirty="0"/>
            <a:t>Sponsors not consistently gathering data on whether financial barrier is reason for low enrollment or lack of retention.</a:t>
          </a:r>
          <a:endParaRPr lang="en-US" sz="2800" kern="1200" dirty="0"/>
        </a:p>
      </dsp:txBody>
      <dsp:txXfrm>
        <a:off x="54373" y="97318"/>
        <a:ext cx="11386567" cy="1005094"/>
      </dsp:txXfrm>
    </dsp:sp>
    <dsp:sp modelId="{385800EC-6661-4883-B256-129491390E3F}">
      <dsp:nvSpPr>
        <dsp:cNvPr id="0" name=""/>
        <dsp:cNvSpPr/>
      </dsp:nvSpPr>
      <dsp:spPr>
        <a:xfrm>
          <a:off x="0" y="1389822"/>
          <a:ext cx="11495313" cy="111384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b="0" i="0" kern="1200" dirty="0"/>
            <a:t>Varying perspectives on true driver(s)</a:t>
          </a:r>
          <a:endParaRPr lang="en-US" sz="2800" kern="1200" dirty="0"/>
        </a:p>
      </dsp:txBody>
      <dsp:txXfrm>
        <a:off x="54373" y="1444195"/>
        <a:ext cx="11386567" cy="1005094"/>
      </dsp:txXfrm>
    </dsp:sp>
    <dsp:sp modelId="{352167CF-98BC-4CB6-952E-EA2B0C790FB2}">
      <dsp:nvSpPr>
        <dsp:cNvPr id="0" name=""/>
        <dsp:cNvSpPr/>
      </dsp:nvSpPr>
      <dsp:spPr>
        <a:xfrm>
          <a:off x="0" y="2351265"/>
          <a:ext cx="11495313" cy="4636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4976" tIns="35560" rIns="199136" bIns="35560" numCol="1" spcCol="1270" anchor="t" anchorCtr="0">
          <a:noAutofit/>
        </a:bodyPr>
        <a:lstStyle/>
        <a:p>
          <a:pPr marL="228600" lvl="1" indent="-228600" algn="l" defTabSz="977900">
            <a:lnSpc>
              <a:spcPct val="90000"/>
            </a:lnSpc>
            <a:spcBef>
              <a:spcPct val="0"/>
            </a:spcBef>
            <a:spcAft>
              <a:spcPct val="20000"/>
            </a:spcAft>
            <a:buChar char="•"/>
          </a:pPr>
          <a:endParaRPr lang="en-US" sz="2200" kern="1200" dirty="0"/>
        </a:p>
      </dsp:txBody>
      <dsp:txXfrm>
        <a:off x="0" y="2351265"/>
        <a:ext cx="11495313" cy="463680"/>
      </dsp:txXfrm>
    </dsp:sp>
    <dsp:sp modelId="{A8A1CF1C-8984-4948-B2F8-FCA5CB1075B2}">
      <dsp:nvSpPr>
        <dsp:cNvPr id="0" name=""/>
        <dsp:cNvSpPr/>
      </dsp:nvSpPr>
      <dsp:spPr>
        <a:xfrm>
          <a:off x="0" y="2814945"/>
          <a:ext cx="11495313" cy="111384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b="0" i="0" kern="1200" dirty="0"/>
            <a:t>Different payment option may drive better results via Foundation Approach</a:t>
          </a:r>
          <a:endParaRPr lang="en-US" sz="2800" kern="1200" dirty="0"/>
        </a:p>
      </dsp:txBody>
      <dsp:txXfrm>
        <a:off x="54373" y="2869318"/>
        <a:ext cx="11386567" cy="1005094"/>
      </dsp:txXfrm>
    </dsp:sp>
    <dsp:sp modelId="{F5E88ECC-EB7B-4605-ACC0-8DDFC22CFCAE}">
      <dsp:nvSpPr>
        <dsp:cNvPr id="0" name=""/>
        <dsp:cNvSpPr/>
      </dsp:nvSpPr>
      <dsp:spPr>
        <a:xfrm>
          <a:off x="0" y="3928785"/>
          <a:ext cx="11495313" cy="6955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4976" tIns="35560" rIns="199136" bIns="35560" numCol="1" spcCol="1270" anchor="t" anchorCtr="0">
          <a:noAutofit/>
        </a:bodyPr>
        <a:lstStyle/>
        <a:p>
          <a:pPr marL="228600" lvl="1" indent="-228600" algn="l" defTabSz="977900">
            <a:lnSpc>
              <a:spcPct val="90000"/>
            </a:lnSpc>
            <a:spcBef>
              <a:spcPct val="0"/>
            </a:spcBef>
            <a:spcAft>
              <a:spcPct val="20000"/>
            </a:spcAft>
            <a:buChar char="•"/>
          </a:pPr>
          <a:r>
            <a:rPr lang="en-US" sz="2200" b="0" i="0" kern="1200" dirty="0"/>
            <a:t>One sponsor piloting with Lazarex Cancer Foundation, using their Patient Navigator and reimbursement services</a:t>
          </a:r>
          <a:endParaRPr lang="en-US" sz="2200" kern="1200" dirty="0"/>
        </a:p>
      </dsp:txBody>
      <dsp:txXfrm>
        <a:off x="0" y="3928785"/>
        <a:ext cx="11495313" cy="69552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92EE31-C0A1-46FC-82AA-F4B9D0D8CEF8}">
      <dsp:nvSpPr>
        <dsp:cNvPr id="0" name=""/>
        <dsp:cNvSpPr/>
      </dsp:nvSpPr>
      <dsp:spPr>
        <a:xfrm>
          <a:off x="0" y="5005417"/>
          <a:ext cx="11495313" cy="0"/>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67BBA99-75B7-4FA6-89DE-E05BC281D01B}">
      <dsp:nvSpPr>
        <dsp:cNvPr id="0" name=""/>
        <dsp:cNvSpPr/>
      </dsp:nvSpPr>
      <dsp:spPr>
        <a:xfrm>
          <a:off x="0" y="3995417"/>
          <a:ext cx="11495313" cy="0"/>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BB0372C-2B15-4B40-8CF4-07FAE298F38A}">
      <dsp:nvSpPr>
        <dsp:cNvPr id="0" name=""/>
        <dsp:cNvSpPr/>
      </dsp:nvSpPr>
      <dsp:spPr>
        <a:xfrm>
          <a:off x="0" y="2985417"/>
          <a:ext cx="11495313" cy="0"/>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97284B1-1B16-4C44-944D-3B439CF9A377}">
      <dsp:nvSpPr>
        <dsp:cNvPr id="0" name=""/>
        <dsp:cNvSpPr/>
      </dsp:nvSpPr>
      <dsp:spPr>
        <a:xfrm>
          <a:off x="0" y="1975416"/>
          <a:ext cx="11495313" cy="0"/>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C88CBAC-6C55-45DA-A7A6-9DA1622EE087}">
      <dsp:nvSpPr>
        <dsp:cNvPr id="0" name=""/>
        <dsp:cNvSpPr/>
      </dsp:nvSpPr>
      <dsp:spPr>
        <a:xfrm>
          <a:off x="0" y="965416"/>
          <a:ext cx="11495313" cy="0"/>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6275036-3EBA-444C-B743-54D6DEB0D1D8}">
      <dsp:nvSpPr>
        <dsp:cNvPr id="0" name=""/>
        <dsp:cNvSpPr/>
      </dsp:nvSpPr>
      <dsp:spPr>
        <a:xfrm>
          <a:off x="2988781" y="3511"/>
          <a:ext cx="8506531" cy="9619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575" tIns="28575" rIns="28575" bIns="28575" numCol="1" spcCol="1270" anchor="b" anchorCtr="0">
          <a:noAutofit/>
        </a:bodyPr>
        <a:lstStyle/>
        <a:p>
          <a:pPr marL="0" lvl="0" indent="0" algn="l" defTabSz="666750">
            <a:lnSpc>
              <a:spcPct val="90000"/>
            </a:lnSpc>
            <a:spcBef>
              <a:spcPct val="0"/>
            </a:spcBef>
            <a:spcAft>
              <a:spcPct val="35000"/>
            </a:spcAft>
            <a:buNone/>
          </a:pPr>
          <a:r>
            <a:rPr lang="en-US" sz="1500" b="0" i="0" kern="1200" dirty="0">
              <a:solidFill>
                <a:schemeClr val="accent2">
                  <a:lumMod val="75000"/>
                </a:schemeClr>
              </a:solidFill>
            </a:rPr>
            <a:t>Trend back to sponsors covering (‘fully loaded budgets”), but one is NOT doing so [expectation is insurance company should be paying]</a:t>
          </a:r>
          <a:endParaRPr lang="en-US" sz="1500" kern="1200" dirty="0">
            <a:solidFill>
              <a:schemeClr val="accent2">
                <a:lumMod val="75000"/>
              </a:schemeClr>
            </a:solidFill>
          </a:endParaRPr>
        </a:p>
      </dsp:txBody>
      <dsp:txXfrm>
        <a:off x="2988781" y="3511"/>
        <a:ext cx="8506531" cy="961905"/>
      </dsp:txXfrm>
    </dsp:sp>
    <dsp:sp modelId="{4481B75D-2CE5-48C4-A972-01516B230EEA}">
      <dsp:nvSpPr>
        <dsp:cNvPr id="0" name=""/>
        <dsp:cNvSpPr/>
      </dsp:nvSpPr>
      <dsp:spPr>
        <a:xfrm>
          <a:off x="0" y="0"/>
          <a:ext cx="2988781" cy="961905"/>
        </a:xfrm>
        <a:prstGeom prst="round2SameRect">
          <a:avLst>
            <a:gd name="adj1" fmla="val 16670"/>
            <a:gd name="adj2" fmla="val 0"/>
          </a:avLst>
        </a:prstGeom>
        <a:solidFill>
          <a:schemeClr val="accent2"/>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889000">
            <a:lnSpc>
              <a:spcPct val="90000"/>
            </a:lnSpc>
            <a:spcBef>
              <a:spcPct val="0"/>
            </a:spcBef>
            <a:spcAft>
              <a:spcPct val="35000"/>
            </a:spcAft>
            <a:buNone/>
          </a:pPr>
          <a:r>
            <a:rPr lang="en-US" sz="2000" b="1" i="0" kern="1200" dirty="0"/>
            <a:t>SOC procedure items</a:t>
          </a:r>
          <a:endParaRPr lang="en-US" sz="2000" kern="1200" dirty="0"/>
        </a:p>
      </dsp:txBody>
      <dsp:txXfrm>
        <a:off x="46965" y="46965"/>
        <a:ext cx="2894851" cy="914940"/>
      </dsp:txXfrm>
    </dsp:sp>
    <dsp:sp modelId="{C9108E62-05C8-4CC4-93EA-F6461B13666F}">
      <dsp:nvSpPr>
        <dsp:cNvPr id="0" name=""/>
        <dsp:cNvSpPr/>
      </dsp:nvSpPr>
      <dsp:spPr>
        <a:xfrm>
          <a:off x="2988781" y="1013511"/>
          <a:ext cx="8506531" cy="9619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575" tIns="28575" rIns="28575" bIns="28575" numCol="1" spcCol="1270" anchor="b" anchorCtr="0">
          <a:noAutofit/>
        </a:bodyPr>
        <a:lstStyle/>
        <a:p>
          <a:pPr marL="0" lvl="0" indent="0" algn="l" defTabSz="666750">
            <a:lnSpc>
              <a:spcPct val="90000"/>
            </a:lnSpc>
            <a:spcBef>
              <a:spcPct val="0"/>
            </a:spcBef>
            <a:spcAft>
              <a:spcPct val="35000"/>
            </a:spcAft>
            <a:buNone/>
          </a:pPr>
          <a:r>
            <a:rPr lang="en-US" sz="1500" b="0" i="0" kern="1200" dirty="0">
              <a:solidFill>
                <a:schemeClr val="accent2">
                  <a:lumMod val="75000"/>
                </a:schemeClr>
              </a:solidFill>
            </a:rPr>
            <a:t>All expect participants to cover (legal &amp; compliance barriers). One org. is conducting a cost-sharing pilot, with legal support &amp; guardrails that consider, e.g., income of participant</a:t>
          </a:r>
          <a:endParaRPr lang="en-US" sz="1500" kern="1200" dirty="0">
            <a:solidFill>
              <a:schemeClr val="accent2">
                <a:lumMod val="75000"/>
              </a:schemeClr>
            </a:solidFill>
          </a:endParaRPr>
        </a:p>
      </dsp:txBody>
      <dsp:txXfrm>
        <a:off x="2988781" y="1013511"/>
        <a:ext cx="8506531" cy="961905"/>
      </dsp:txXfrm>
    </dsp:sp>
    <dsp:sp modelId="{52AFE0DF-63AC-4557-A305-38002416DCCF}">
      <dsp:nvSpPr>
        <dsp:cNvPr id="0" name=""/>
        <dsp:cNvSpPr/>
      </dsp:nvSpPr>
      <dsp:spPr>
        <a:xfrm>
          <a:off x="0" y="1013511"/>
          <a:ext cx="2988781" cy="961905"/>
        </a:xfrm>
        <a:prstGeom prst="round2SameRect">
          <a:avLst>
            <a:gd name="adj1" fmla="val 16670"/>
            <a:gd name="adj2" fmla="val 0"/>
          </a:avLst>
        </a:prstGeom>
        <a:solidFill>
          <a:schemeClr val="accent2">
            <a:lumMod val="5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889000">
            <a:lnSpc>
              <a:spcPct val="90000"/>
            </a:lnSpc>
            <a:spcBef>
              <a:spcPct val="0"/>
            </a:spcBef>
            <a:spcAft>
              <a:spcPct val="35000"/>
            </a:spcAft>
            <a:buNone/>
          </a:pPr>
          <a:r>
            <a:rPr lang="en-US" sz="2000" b="1" i="0" kern="1200" dirty="0"/>
            <a:t>Co-Payments &amp; Deductibles</a:t>
          </a:r>
          <a:endParaRPr lang="en-US" sz="2000" kern="1200" dirty="0"/>
        </a:p>
      </dsp:txBody>
      <dsp:txXfrm>
        <a:off x="46965" y="1060476"/>
        <a:ext cx="2894851" cy="914940"/>
      </dsp:txXfrm>
    </dsp:sp>
    <dsp:sp modelId="{56DF423C-B216-4D80-9934-68036A4019FF}">
      <dsp:nvSpPr>
        <dsp:cNvPr id="0" name=""/>
        <dsp:cNvSpPr/>
      </dsp:nvSpPr>
      <dsp:spPr>
        <a:xfrm>
          <a:off x="2988781" y="2023511"/>
          <a:ext cx="8506531" cy="9619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575" tIns="28575" rIns="28575" bIns="28575" numCol="1" spcCol="1270" anchor="b" anchorCtr="0">
          <a:noAutofit/>
        </a:bodyPr>
        <a:lstStyle/>
        <a:p>
          <a:pPr marL="0" lvl="0" indent="0" algn="l" defTabSz="666750">
            <a:lnSpc>
              <a:spcPct val="90000"/>
            </a:lnSpc>
            <a:spcBef>
              <a:spcPct val="0"/>
            </a:spcBef>
            <a:spcAft>
              <a:spcPct val="35000"/>
            </a:spcAft>
            <a:buNone/>
          </a:pPr>
          <a:r>
            <a:rPr lang="en-US" sz="1500" b="0" i="0" kern="1200" dirty="0">
              <a:solidFill>
                <a:schemeClr val="accent2">
                  <a:lumMod val="75000"/>
                </a:schemeClr>
              </a:solidFill>
            </a:rPr>
            <a:t>For specific requests. </a:t>
          </a:r>
          <a:endParaRPr lang="en-US" sz="1500" kern="1200" dirty="0">
            <a:solidFill>
              <a:schemeClr val="accent2">
                <a:lumMod val="75000"/>
              </a:schemeClr>
            </a:solidFill>
          </a:endParaRPr>
        </a:p>
      </dsp:txBody>
      <dsp:txXfrm>
        <a:off x="2988781" y="2023511"/>
        <a:ext cx="8506531" cy="961905"/>
      </dsp:txXfrm>
    </dsp:sp>
    <dsp:sp modelId="{7983FD55-A3C6-48A0-9BE0-ED65D1E32A3F}">
      <dsp:nvSpPr>
        <dsp:cNvPr id="0" name=""/>
        <dsp:cNvSpPr/>
      </dsp:nvSpPr>
      <dsp:spPr>
        <a:xfrm>
          <a:off x="0" y="2023511"/>
          <a:ext cx="2988781" cy="961905"/>
        </a:xfrm>
        <a:prstGeom prst="round2SameRect">
          <a:avLst>
            <a:gd name="adj1" fmla="val 16670"/>
            <a:gd name="adj2" fmla="val 0"/>
          </a:avLst>
        </a:prstGeom>
        <a:solidFill>
          <a:schemeClr val="accent2">
            <a:lumMod val="75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889000">
            <a:lnSpc>
              <a:spcPct val="90000"/>
            </a:lnSpc>
            <a:spcBef>
              <a:spcPct val="0"/>
            </a:spcBef>
            <a:spcAft>
              <a:spcPct val="35000"/>
            </a:spcAft>
            <a:buNone/>
          </a:pPr>
          <a:r>
            <a:rPr lang="en-US" sz="2000" b="1" i="0" kern="1200" dirty="0"/>
            <a:t>Case-by-Case Handling</a:t>
          </a:r>
          <a:endParaRPr lang="en-US" sz="2000" kern="1200" dirty="0"/>
        </a:p>
      </dsp:txBody>
      <dsp:txXfrm>
        <a:off x="46965" y="2070476"/>
        <a:ext cx="2894851" cy="914940"/>
      </dsp:txXfrm>
    </dsp:sp>
    <dsp:sp modelId="{F4591BE1-48A0-4EB9-8F90-E1609149B993}">
      <dsp:nvSpPr>
        <dsp:cNvPr id="0" name=""/>
        <dsp:cNvSpPr/>
      </dsp:nvSpPr>
      <dsp:spPr>
        <a:xfrm>
          <a:off x="2988781" y="3033512"/>
          <a:ext cx="8506531" cy="9619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575" tIns="28575" rIns="28575" bIns="28575" numCol="1" spcCol="1270" anchor="b" anchorCtr="0">
          <a:noAutofit/>
        </a:bodyPr>
        <a:lstStyle/>
        <a:p>
          <a:pPr marL="0" lvl="0" indent="0" algn="l" defTabSz="666750">
            <a:lnSpc>
              <a:spcPct val="90000"/>
            </a:lnSpc>
            <a:spcBef>
              <a:spcPct val="0"/>
            </a:spcBef>
            <a:spcAft>
              <a:spcPct val="35000"/>
            </a:spcAft>
            <a:buNone/>
          </a:pPr>
          <a:r>
            <a:rPr lang="en-US" sz="1500" b="0" i="0" kern="1200" dirty="0">
              <a:solidFill>
                <a:schemeClr val="accent2">
                  <a:lumMod val="75000"/>
                </a:schemeClr>
              </a:solidFill>
            </a:rPr>
            <a:t>No consensus on handling overall SOC approach related to procedures, co-payments, deductibles, meds. Exception: one organization is considering creating a policy for SOC approach </a:t>
          </a:r>
          <a:endParaRPr lang="en-US" sz="1500" kern="1200" dirty="0">
            <a:solidFill>
              <a:schemeClr val="accent2">
                <a:lumMod val="75000"/>
              </a:schemeClr>
            </a:solidFill>
          </a:endParaRPr>
        </a:p>
      </dsp:txBody>
      <dsp:txXfrm>
        <a:off x="2988781" y="3033512"/>
        <a:ext cx="8506531" cy="961905"/>
      </dsp:txXfrm>
    </dsp:sp>
    <dsp:sp modelId="{D490E73E-B9FC-4555-B423-875FA4CCBA53}">
      <dsp:nvSpPr>
        <dsp:cNvPr id="0" name=""/>
        <dsp:cNvSpPr/>
      </dsp:nvSpPr>
      <dsp:spPr>
        <a:xfrm>
          <a:off x="0" y="3033512"/>
          <a:ext cx="2988781" cy="961905"/>
        </a:xfrm>
        <a:prstGeom prst="round2SameRect">
          <a:avLst>
            <a:gd name="adj1" fmla="val 16670"/>
            <a:gd name="adj2" fmla="val 0"/>
          </a:avLst>
        </a:prstGeom>
        <a:solidFill>
          <a:schemeClr val="accent1">
            <a:lumMod val="75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889000">
            <a:lnSpc>
              <a:spcPct val="90000"/>
            </a:lnSpc>
            <a:spcBef>
              <a:spcPct val="0"/>
            </a:spcBef>
            <a:spcAft>
              <a:spcPct val="35000"/>
            </a:spcAft>
            <a:buNone/>
          </a:pPr>
          <a:r>
            <a:rPr lang="en-US" sz="2000" b="1" i="0" kern="1200" dirty="0"/>
            <a:t>Undefined guidance</a:t>
          </a:r>
          <a:endParaRPr lang="en-US" sz="2000" kern="1200" dirty="0"/>
        </a:p>
      </dsp:txBody>
      <dsp:txXfrm>
        <a:off x="46965" y="3080477"/>
        <a:ext cx="2894851" cy="914940"/>
      </dsp:txXfrm>
    </dsp:sp>
    <dsp:sp modelId="{9AE0E100-6A38-4C76-BCD0-04751423D256}">
      <dsp:nvSpPr>
        <dsp:cNvPr id="0" name=""/>
        <dsp:cNvSpPr/>
      </dsp:nvSpPr>
      <dsp:spPr>
        <a:xfrm>
          <a:off x="2988781" y="4043512"/>
          <a:ext cx="8506531" cy="9619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575" tIns="28575" rIns="28575" bIns="28575" numCol="1" spcCol="1270" anchor="b" anchorCtr="0">
          <a:noAutofit/>
        </a:bodyPr>
        <a:lstStyle/>
        <a:p>
          <a:pPr marL="0" lvl="0" indent="0" algn="l" defTabSz="666750">
            <a:lnSpc>
              <a:spcPct val="90000"/>
            </a:lnSpc>
            <a:spcBef>
              <a:spcPct val="0"/>
            </a:spcBef>
            <a:spcAft>
              <a:spcPct val="35000"/>
            </a:spcAft>
            <a:buNone/>
          </a:pPr>
          <a:r>
            <a:rPr lang="en-US" sz="1500" b="0" i="0" kern="1200" dirty="0">
              <a:solidFill>
                <a:schemeClr val="accent2">
                  <a:lumMod val="75000"/>
                </a:schemeClr>
              </a:solidFill>
            </a:rPr>
            <a:t>Some mentioned will do so for oncology trials, rare disease, one-off scenario. One sponsor is paying across their TA trials. Otherwise, lack of knowledge on whether can cover baseline or comparator drugs or no experience, so unsure of what’s needed for a business case. Need to pull in other stakeholders. One struggles with topic and will consider particular scenario and/or would consider if hear other sponsors providing. </a:t>
          </a:r>
          <a:endParaRPr lang="en-US" sz="1500" kern="1200" dirty="0">
            <a:solidFill>
              <a:schemeClr val="accent2">
                <a:lumMod val="75000"/>
              </a:schemeClr>
            </a:solidFill>
          </a:endParaRPr>
        </a:p>
      </dsp:txBody>
      <dsp:txXfrm>
        <a:off x="2988781" y="4043512"/>
        <a:ext cx="8506531" cy="961905"/>
      </dsp:txXfrm>
    </dsp:sp>
    <dsp:sp modelId="{D501E249-3C20-4436-BAB7-074C23E26729}">
      <dsp:nvSpPr>
        <dsp:cNvPr id="0" name=""/>
        <dsp:cNvSpPr/>
      </dsp:nvSpPr>
      <dsp:spPr>
        <a:xfrm>
          <a:off x="0" y="4043512"/>
          <a:ext cx="2988781" cy="961905"/>
        </a:xfrm>
        <a:prstGeom prst="round2SameRect">
          <a:avLst>
            <a:gd name="adj1" fmla="val 16670"/>
            <a:gd name="adj2" fmla="val 0"/>
          </a:avLst>
        </a:prstGeom>
        <a:solidFill>
          <a:schemeClr val="accent1">
            <a:lumMod val="60000"/>
            <a:lumOff val="4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889000">
            <a:lnSpc>
              <a:spcPct val="90000"/>
            </a:lnSpc>
            <a:spcBef>
              <a:spcPct val="0"/>
            </a:spcBef>
            <a:spcAft>
              <a:spcPct val="35000"/>
            </a:spcAft>
            <a:buNone/>
          </a:pPr>
          <a:r>
            <a:rPr lang="en-US" sz="2000" b="1" i="0" kern="1200" dirty="0"/>
            <a:t>SOC drug coverage to eliminate financial barrier</a:t>
          </a:r>
          <a:endParaRPr lang="en-US" sz="2000" kern="1200" dirty="0"/>
        </a:p>
      </dsp:txBody>
      <dsp:txXfrm>
        <a:off x="46965" y="4090477"/>
        <a:ext cx="2894851" cy="914940"/>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0.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1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E96C3E-ABE0-4AC8-BA5F-81FB446788F9}" type="datetimeFigureOut">
              <a:rPr lang="en-US" smtClean="0"/>
              <a:t>11/18/2024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DDA9605-E2A4-4F56-95AD-26C3394C776F}" type="slidenum">
              <a:rPr lang="en-US" smtClean="0"/>
              <a:t>‹#›</a:t>
            </a:fld>
            <a:endParaRPr lang="en-US"/>
          </a:p>
        </p:txBody>
      </p:sp>
    </p:spTree>
    <p:extLst>
      <p:ext uri="{BB962C8B-B14F-4D97-AF65-F5344CB8AC3E}">
        <p14:creationId xmlns:p14="http://schemas.microsoft.com/office/powerpoint/2010/main" val="30700299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fightcancer.org/releases/new-bipartisan-legislation-would-make-it-easier-cancer-patients-participate-clinical-trials"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clinicaltrialsarena.com/interviews/clinical-trial-participant-pay/"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363" rtl="0" eaLnBrk="1" fontAlgn="auto" latinLnBrk="0" hangingPunct="1">
              <a:lnSpc>
                <a:spcPct val="100000"/>
              </a:lnSpc>
              <a:spcBef>
                <a:spcPts val="0"/>
              </a:spcBef>
              <a:spcAft>
                <a:spcPts val="0"/>
              </a:spcAft>
              <a:buClrTx/>
              <a:buSzTx/>
              <a:buFontTx/>
              <a:buNone/>
              <a:tabLst/>
              <a:defRPr/>
            </a:pPr>
            <a:fld id="{7A7DE144-3824-BB4D-83CB-A1200FA871A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363"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676750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Patchwork of responses reflect either lack of experience and/or need to pull  in other stakeholders with more knowledge</a:t>
            </a:r>
          </a:p>
          <a:p>
            <a:endParaRPr lang="en-US" dirty="0"/>
          </a:p>
          <a:p>
            <a:r>
              <a:rPr lang="en-US" dirty="0"/>
              <a:t>Example a Patient Navigator provided - site refused to take patient b/c did not have proper type of insurance….sponsor wanted to pay for patient. Site said no -- if pay for one, need to pay for all patients….sites -- huge burden in determining costs</a:t>
            </a:r>
          </a:p>
          <a:p>
            <a:endParaRPr lang="en-US" dirty="0"/>
          </a:p>
          <a:p>
            <a:r>
              <a:rPr lang="en-US" dirty="0"/>
              <a:t>Cost-sharing obligations pilot:  </a:t>
            </a:r>
            <a:r>
              <a:rPr lang="en-US" sz="1200" dirty="0"/>
              <a:t>will be based on certain financial criteria. </a:t>
            </a:r>
          </a:p>
          <a:p>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chemeClr val="accent2">
                    <a:lumMod val="75000"/>
                  </a:schemeClr>
                </a:solidFill>
              </a:rPr>
              <a:t>Is your company considering any changes/a different approach to SOC drug coverage to eliminate this as a potential barrier to participation or retention?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chemeClr val="accent2">
                    <a:lumMod val="75000"/>
                  </a:schemeClr>
                </a:solidFill>
              </a:rPr>
              <a:t>* Recent example – comparator chemo therapy 3 infusions are being covered, despite being SOC. Separate budget for cost and sites invoiced separately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chemeClr val="accent2">
                  <a:lumMod val="75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chemeClr val="accent2">
                    <a:lumMod val="75000"/>
                  </a:schemeClr>
                </a:solidFill>
              </a:rPr>
              <a:t>Either unsure of what’s needed for business case, while one sponsor shared no need because focus is patient-centric.</a:t>
            </a:r>
            <a:endParaRPr lang="en-US" sz="1200" dirty="0"/>
          </a:p>
          <a:p>
            <a:endParaRPr lang="en-US" dirty="0"/>
          </a:p>
        </p:txBody>
      </p:sp>
      <p:sp>
        <p:nvSpPr>
          <p:cNvPr id="4" name="Slide Number Placeholder 3"/>
          <p:cNvSpPr>
            <a:spLocks noGrp="1"/>
          </p:cNvSpPr>
          <p:nvPr>
            <p:ph type="sldNum" sz="quarter" idx="5"/>
          </p:nvPr>
        </p:nvSpPr>
        <p:spPr/>
        <p:txBody>
          <a:bodyPr/>
          <a:lstStyle/>
          <a:p>
            <a:fld id="{8DDA9605-E2A4-4F56-95AD-26C3394C776F}" type="slidenum">
              <a:rPr lang="en-US" smtClean="0"/>
              <a:t>11</a:t>
            </a:fld>
            <a:endParaRPr lang="en-US"/>
          </a:p>
        </p:txBody>
      </p:sp>
    </p:spTree>
    <p:extLst>
      <p:ext uri="{BB962C8B-B14F-4D97-AF65-F5344CB8AC3E}">
        <p14:creationId xmlns:p14="http://schemas.microsoft.com/office/powerpoint/2010/main" val="13281559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1200" dirty="0">
                <a:solidFill>
                  <a:schemeClr val="tx1">
                    <a:lumMod val="75000"/>
                  </a:schemeClr>
                </a:solidFill>
              </a:rPr>
              <a:t>Landscape analysis reveals there are internal champions to drive strategic direction based on industry </a:t>
            </a:r>
            <a:r>
              <a:rPr lang="en-US" sz="1200" dirty="0" err="1">
                <a:solidFill>
                  <a:schemeClr val="tx1">
                    <a:lumMod val="75000"/>
                  </a:schemeClr>
                </a:solidFill>
              </a:rPr>
              <a:t>guidances</a:t>
            </a:r>
            <a:r>
              <a:rPr lang="en-US" sz="1200" dirty="0">
                <a:solidFill>
                  <a:schemeClr val="tx1">
                    <a:lumMod val="75000"/>
                  </a:schemeClr>
                </a:solidFill>
              </a:rPr>
              <a:t>, but recognition on need for </a:t>
            </a:r>
            <a:r>
              <a:rPr lang="en-US" sz="1200" dirty="0">
                <a:solidFill>
                  <a:schemeClr val="accent2"/>
                </a:solidFill>
              </a:rPr>
              <a:t>re-evaluation of approaches &amp; for improved administration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tx1">
                  <a:lumMod val="75000"/>
                </a:schemeClr>
              </a:solidFill>
            </a:endParaRPr>
          </a:p>
          <a:p>
            <a:pPr marL="171450" marR="0" indent="-171450">
              <a:spcBef>
                <a:spcPts val="0"/>
              </a:spcBef>
              <a:spcAft>
                <a:spcPts val="0"/>
              </a:spcAft>
              <a:buFont typeface="Wingdings" panose="05000000000000000000" pitchFamily="2" charset="2"/>
              <a:buChar char="Ø"/>
            </a:pPr>
            <a:r>
              <a:rPr lang="en-US" sz="1200" dirty="0">
                <a:effectLst/>
                <a:latin typeface="Aptos" panose="020B0004020202020204" pitchFamily="34" charset="0"/>
                <a:ea typeface="Aptos" panose="020B0004020202020204" pitchFamily="34" charset="0"/>
                <a:cs typeface="Aptos" panose="020B0004020202020204" pitchFamily="34" charset="0"/>
              </a:rPr>
              <a:t>SOC Poll with sponsors, CROs and Site community to gather granular data so we can understand the "average" and outlier coverage policies/</a:t>
            </a:r>
            <a:r>
              <a:rPr lang="en-US" sz="1200" dirty="0" err="1">
                <a:effectLst/>
                <a:latin typeface="Aptos" panose="020B0004020202020204" pitchFamily="34" charset="0"/>
                <a:ea typeface="Aptos" panose="020B0004020202020204" pitchFamily="34" charset="0"/>
                <a:cs typeface="Aptos" panose="020B0004020202020204" pitchFamily="34" charset="0"/>
              </a:rPr>
              <a:t>behaviours</a:t>
            </a:r>
            <a:r>
              <a:rPr lang="en-US" sz="1200" dirty="0">
                <a:effectLst/>
                <a:latin typeface="Aptos" panose="020B0004020202020204" pitchFamily="34" charset="0"/>
                <a:ea typeface="Aptos" panose="020B0004020202020204" pitchFamily="34" charset="0"/>
                <a:cs typeface="Aptos" panose="020B0004020202020204" pitchFamily="34" charset="0"/>
              </a:rPr>
              <a:t> in the "current state". We should analyze this poll data broken down by TA, size of Pharma/biotech (big, medium and small biotech startups) and CROs. This will help us inform "the Future state" we need to get to for standardization across our industry.</a:t>
            </a:r>
          </a:p>
          <a:p>
            <a:pPr marL="0" marR="0" indent="0">
              <a:spcBef>
                <a:spcPts val="0"/>
              </a:spcBef>
              <a:spcAft>
                <a:spcPts val="0"/>
              </a:spcAft>
              <a:buFont typeface="Wingdings" panose="05000000000000000000" pitchFamily="2" charset="2"/>
              <a:buNone/>
            </a:pPr>
            <a:endParaRPr lang="en-US" sz="1200" dirty="0">
              <a:effectLst/>
              <a:latin typeface="Aptos" panose="020B0004020202020204" pitchFamily="34" charset="0"/>
              <a:ea typeface="Aptos" panose="020B0004020202020204" pitchFamily="34" charset="0"/>
              <a:cs typeface="Aptos" panose="020B00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1200" dirty="0">
                <a:solidFill>
                  <a:schemeClr val="tx1">
                    <a:lumMod val="75000"/>
                  </a:schemeClr>
                </a:solidFill>
              </a:rPr>
              <a:t>Co-create with sponsors, sites, IRBs &amp; Patients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tx1">
                  <a:lumMod val="75000"/>
                </a:schemeClr>
              </a:solidFill>
            </a:endParaRP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1200" dirty="0">
                <a:solidFill>
                  <a:schemeClr val="tx1">
                    <a:lumMod val="75000"/>
                  </a:schemeClr>
                </a:solidFill>
              </a:rPr>
              <a:t>Mature &amp; robust model can cover several areas: </a:t>
            </a:r>
            <a:endParaRPr lang="en-US" sz="1200" dirty="0">
              <a:solidFill>
                <a:schemeClr val="tx1"/>
              </a:solidFill>
            </a:endParaRPr>
          </a:p>
          <a:p>
            <a:pPr marL="628650" marR="0" lvl="1" indent="-1714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dirty="0">
                <a:solidFill>
                  <a:schemeClr val="tx2"/>
                </a:solidFill>
              </a:rPr>
              <a:t>   Develop commonality of language for payments and cascade down for adoption.  Leverage EACT &amp; </a:t>
            </a:r>
            <a:r>
              <a:rPr lang="en-US" dirty="0" err="1">
                <a:solidFill>
                  <a:schemeClr val="tx2"/>
                </a:solidFill>
              </a:rPr>
              <a:t>Nat’l</a:t>
            </a:r>
            <a:r>
              <a:rPr lang="en-US" dirty="0">
                <a:solidFill>
                  <a:schemeClr val="tx2"/>
                </a:solidFill>
              </a:rPr>
              <a:t> Academy. Can this come from IRB for more standardized adoption?</a:t>
            </a:r>
            <a:endParaRPr lang="en-US" sz="1200" dirty="0">
              <a:solidFill>
                <a:schemeClr val="tx1"/>
              </a:solidFill>
            </a:endParaRPr>
          </a:p>
          <a:p>
            <a:pPr marL="742950" lvl="1" indent="-285750" algn="l">
              <a:buFont typeface="Courier New" panose="02070309020205020404" pitchFamily="49" charset="0"/>
              <a:buChar char="o"/>
            </a:pPr>
            <a:r>
              <a:rPr lang="en-US" sz="1200" b="0" dirty="0">
                <a:solidFill>
                  <a:schemeClr val="tx1">
                    <a:lumMod val="75000"/>
                  </a:schemeClr>
                </a:solidFill>
              </a:rPr>
              <a:t>Leadership endorsement &amp; inclusion in upfront budgetary planning</a:t>
            </a:r>
          </a:p>
          <a:p>
            <a:pPr marL="742950" lvl="1" indent="-285750" algn="l">
              <a:buFont typeface="Courier New" panose="02070309020205020404" pitchFamily="49" charset="0"/>
              <a:buChar char="o"/>
            </a:pPr>
            <a:r>
              <a:rPr lang="en-US" sz="1200" b="0" dirty="0">
                <a:solidFill>
                  <a:schemeClr val="tx1">
                    <a:lumMod val="75000"/>
                  </a:schemeClr>
                </a:solidFill>
              </a:rPr>
              <a:t>Myth-busting: Education to study teams, new audiences</a:t>
            </a:r>
            <a:endParaRPr lang="en-US" dirty="0">
              <a:solidFill>
                <a:schemeClr val="tx2"/>
              </a:solidFill>
            </a:endParaRP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sz="1200" b="0" dirty="0">
                <a:solidFill>
                  <a:schemeClr val="tx1">
                    <a:lumMod val="75000"/>
                  </a:schemeClr>
                </a:solidFill>
              </a:rPr>
              <a:t>Innovation for transparent &amp; fair compensation pricing method (</a:t>
            </a:r>
            <a:r>
              <a:rPr lang="en-US" b="0" i="0" dirty="0">
                <a:solidFill>
                  <a:schemeClr val="tx2"/>
                </a:solidFill>
                <a:effectLst/>
                <a:latin typeface="-apple-system"/>
              </a:rPr>
              <a:t>standardized database for stipends (time &amp; effort costing) and involve the Institutional Review Board (IRB) for input &amp; recommendations to control pricing</a:t>
            </a:r>
            <a:endParaRPr lang="en-US" sz="1200" b="0" i="0" dirty="0">
              <a:solidFill>
                <a:schemeClr val="tx1">
                  <a:lumMod val="75000"/>
                </a:schemeClr>
              </a:solidFill>
              <a:effectLst/>
              <a:latin typeface="-apple-system"/>
            </a:endParaRP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sz="1200" b="0" dirty="0">
                <a:solidFill>
                  <a:schemeClr val="tx1">
                    <a:lumMod val="75000"/>
                  </a:schemeClr>
                </a:solidFill>
              </a:rPr>
              <a:t>Delineate SOC approach, to include cost-sharing pilots</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sz="1200" b="0" dirty="0">
                <a:solidFill>
                  <a:schemeClr val="tx1">
                    <a:lumMod val="75000"/>
                  </a:schemeClr>
                </a:solidFill>
              </a:rPr>
              <a:t>Harmonize across TAs</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sz="1200" b="0" dirty="0">
                <a:solidFill>
                  <a:schemeClr val="tx1">
                    <a:lumMod val="75000"/>
                  </a:schemeClr>
                </a:solidFill>
              </a:rPr>
              <a:t>Include robust practices to gather transparent data on impact of enrollment &amp; retention due to financial constraints (i.e. consistent use of participant feedback surveys)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tx1"/>
              </a:solidFill>
            </a:endParaRPr>
          </a:p>
        </p:txBody>
      </p:sp>
      <p:sp>
        <p:nvSpPr>
          <p:cNvPr id="4" name="Slide Number Placeholder 3"/>
          <p:cNvSpPr>
            <a:spLocks noGrp="1"/>
          </p:cNvSpPr>
          <p:nvPr>
            <p:ph type="sldNum" sz="quarter" idx="5"/>
          </p:nvPr>
        </p:nvSpPr>
        <p:spPr/>
        <p:txBody>
          <a:bodyPr/>
          <a:lstStyle/>
          <a:p>
            <a:fld id="{7A7DE144-3824-BB4D-83CB-A1200FA871A4}" type="slidenum">
              <a:rPr lang="en-US" smtClean="0"/>
              <a:t>12</a:t>
            </a:fld>
            <a:endParaRPr lang="en-US" dirty="0"/>
          </a:p>
        </p:txBody>
      </p:sp>
    </p:spTree>
    <p:extLst>
      <p:ext uri="{BB962C8B-B14F-4D97-AF65-F5344CB8AC3E}">
        <p14:creationId xmlns:p14="http://schemas.microsoft.com/office/powerpoint/2010/main" val="33748606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Sites should be brought into the conversation earlier before participation compensation approach is finalized. Suggested should be part of FS. Sites can provide meaningful insight as to visit burden, needs, etc.</a:t>
            </a:r>
          </a:p>
          <a:p>
            <a:endParaRPr lang="en-US" b="0" i="0" dirty="0">
              <a:solidFill>
                <a:srgbClr val="151529"/>
              </a:solidFill>
              <a:effectLst/>
              <a:latin typeface="Lora" pitchFamily="2" charset="0"/>
            </a:endParaRPr>
          </a:p>
          <a:p>
            <a:r>
              <a:rPr lang="en-US" b="0" i="0" dirty="0">
                <a:solidFill>
                  <a:srgbClr val="151529"/>
                </a:solidFill>
                <a:effectLst/>
                <a:latin typeface="Lora" pitchFamily="2" charset="0"/>
              </a:rPr>
              <a:t>For the sponsors wondering how much a participant should be paid, patient advocate advises them to start discussions with patients and patient advocate groups early. “As soon as [sponsors] are about to start their programs and advance their trials, they need to work with patient communities to actually understand what that patient needs, what endpoints should be measured, and what are the reasonable tasks a patient could do,” he explains.</a:t>
            </a:r>
          </a:p>
          <a:p>
            <a:endParaRPr lang="en-US" b="0" i="0" dirty="0">
              <a:solidFill>
                <a:srgbClr val="151529"/>
              </a:solidFill>
              <a:effectLst/>
              <a:latin typeface="Lora"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One site believes this is an encroachment upon the site. If sponsors control, is this breaching an ethical barrier when sites are the ones to review ICFs with participants?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Several are using AI or other home-grown algorithms to score patient burden in a protocol. However, no one is using it as a standard process for protocol vetting</a:t>
            </a:r>
          </a:p>
          <a:p>
            <a:endParaRPr lang="en-US" dirty="0"/>
          </a:p>
        </p:txBody>
      </p:sp>
      <p:sp>
        <p:nvSpPr>
          <p:cNvPr id="4" name="Slide Number Placeholder 3"/>
          <p:cNvSpPr>
            <a:spLocks noGrp="1"/>
          </p:cNvSpPr>
          <p:nvPr>
            <p:ph type="sldNum" sz="quarter" idx="5"/>
          </p:nvPr>
        </p:nvSpPr>
        <p:spPr/>
        <p:txBody>
          <a:bodyPr/>
          <a:lstStyle/>
          <a:p>
            <a:fld id="{7A7DE144-3824-BB4D-83CB-A1200FA871A4}" type="slidenum">
              <a:rPr lang="en-US" smtClean="0"/>
              <a:t>13</a:t>
            </a:fld>
            <a:endParaRPr lang="en-US" dirty="0"/>
          </a:p>
        </p:txBody>
      </p:sp>
    </p:spTree>
    <p:extLst>
      <p:ext uri="{BB962C8B-B14F-4D97-AF65-F5344CB8AC3E}">
        <p14:creationId xmlns:p14="http://schemas.microsoft.com/office/powerpoint/2010/main" val="37312957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DDA9605-E2A4-4F56-95AD-26C3394C776F}" type="slidenum">
              <a:rPr lang="en-US" smtClean="0"/>
              <a:t>14</a:t>
            </a:fld>
            <a:endParaRPr lang="en-US"/>
          </a:p>
        </p:txBody>
      </p:sp>
    </p:spTree>
    <p:extLst>
      <p:ext uri="{BB962C8B-B14F-4D97-AF65-F5344CB8AC3E}">
        <p14:creationId xmlns:p14="http://schemas.microsoft.com/office/powerpoint/2010/main" val="35119897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7DE144-3824-BB4D-83CB-A1200FA871A4}" type="slidenum">
              <a:rPr lang="en-US" smtClean="0"/>
              <a:t>16</a:t>
            </a:fld>
            <a:endParaRPr lang="en-US" dirty="0"/>
          </a:p>
        </p:txBody>
      </p:sp>
    </p:spTree>
    <p:extLst>
      <p:ext uri="{BB962C8B-B14F-4D97-AF65-F5344CB8AC3E}">
        <p14:creationId xmlns:p14="http://schemas.microsoft.com/office/powerpoint/2010/main" val="40238853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1800"/>
              </a:spcAft>
              <a:buClrTx/>
              <a:buSzTx/>
              <a:buFontTx/>
              <a:buNone/>
              <a:tabLst/>
              <a:defRPr/>
            </a:pPr>
            <a:r>
              <a:rPr lang="en-US" sz="1200" u="sng" dirty="0">
                <a:solidFill>
                  <a:srgbClr val="467886"/>
                </a:solidFill>
                <a:effectLst/>
                <a:latin typeface="Calibri" panose="020F0502020204030204" pitchFamily="34" charset="0"/>
                <a:ea typeface="Aptos" panose="020B0004020202020204" pitchFamily="34" charset="0"/>
                <a:cs typeface="Aptos" panose="020B0004020202020204" pitchFamily="34" charset="0"/>
                <a:hlinkClick r:id="rId3"/>
              </a:rPr>
              <a:t>New Bipartisan Legislation Would Make It Easier for Cancer Patients to Participate in Clinical Trials  | American Cancer Society Cancer Action Network (fightcancer.org)</a:t>
            </a:r>
            <a:endParaRPr lang="en-US" sz="1200" u="sng" dirty="0">
              <a:solidFill>
                <a:srgbClr val="467886"/>
              </a:solidFill>
              <a:effectLst/>
              <a:latin typeface="Calibri" panose="020F0502020204030204" pitchFamily="34" charset="0"/>
              <a:ea typeface="Aptos" panose="020B0004020202020204" pitchFamily="34" charset="0"/>
              <a:cs typeface="Aptos" panose="020B0004020202020204" pitchFamily="34" charset="0"/>
            </a:endParaRPr>
          </a:p>
          <a:p>
            <a:pPr marL="171450" marR="0" lvl="0" indent="-171450" algn="l" defTabSz="914400" rtl="0" eaLnBrk="1" fontAlgn="auto" latinLnBrk="0" hangingPunct="1">
              <a:lnSpc>
                <a:spcPct val="100000"/>
              </a:lnSpc>
              <a:spcBef>
                <a:spcPts val="0"/>
              </a:spcBef>
              <a:spcAft>
                <a:spcPts val="1800"/>
              </a:spcAft>
              <a:buClrTx/>
              <a:buSzTx/>
              <a:buFont typeface="Arial" panose="020B0604020202020204" pitchFamily="34" charset="0"/>
              <a:buChar char="•"/>
              <a:tabLst/>
              <a:defRPr/>
            </a:pPr>
            <a:r>
              <a:rPr lang="en-US" sz="1200" dirty="0">
                <a:solidFill>
                  <a:srgbClr val="467886"/>
                </a:solidFill>
                <a:latin typeface="Calibri" panose="020F0502020204030204" pitchFamily="34" charset="0"/>
                <a:ea typeface="Aptos" panose="020B0004020202020204" pitchFamily="34" charset="0"/>
                <a:cs typeface="Aptos" panose="020B0004020202020204" pitchFamily="34" charset="0"/>
              </a:rPr>
              <a:t>Exempt free digital health tech that enables trial participation from the Anti-Kickback statue</a:t>
            </a:r>
          </a:p>
          <a:p>
            <a:pPr marL="171450" marR="0" lvl="0" indent="-171450" algn="l" defTabSz="914400" rtl="0" eaLnBrk="1" fontAlgn="auto" latinLnBrk="0" hangingPunct="1">
              <a:lnSpc>
                <a:spcPct val="100000"/>
              </a:lnSpc>
              <a:spcBef>
                <a:spcPts val="0"/>
              </a:spcBef>
              <a:spcAft>
                <a:spcPts val="1800"/>
              </a:spcAft>
              <a:buClrTx/>
              <a:buSzTx/>
              <a:buFont typeface="Arial" panose="020B0604020202020204" pitchFamily="34" charset="0"/>
              <a:buChar char="•"/>
              <a:tabLst/>
              <a:defRPr/>
            </a:pPr>
            <a:r>
              <a:rPr lang="en-US" sz="1200" dirty="0">
                <a:solidFill>
                  <a:srgbClr val="467886"/>
                </a:solidFill>
                <a:effectLst/>
                <a:latin typeface="Calibri" panose="020F0502020204030204" pitchFamily="34" charset="0"/>
                <a:ea typeface="Aptos" panose="020B0004020202020204" pitchFamily="34" charset="0"/>
                <a:cs typeface="Aptos" panose="020B0004020202020204" pitchFamily="34" charset="0"/>
              </a:rPr>
              <a:t>Allowing patient</a:t>
            </a:r>
            <a:r>
              <a:rPr lang="en-US" sz="1200" dirty="0">
                <a:solidFill>
                  <a:srgbClr val="467886"/>
                </a:solidFill>
                <a:latin typeface="Calibri" panose="020F0502020204030204" pitchFamily="34" charset="0"/>
                <a:ea typeface="Aptos" panose="020B0004020202020204" pitchFamily="34" charset="0"/>
                <a:cs typeface="Aptos" panose="020B0004020202020204" pitchFamily="34" charset="0"/>
              </a:rPr>
              <a:t> cost-sharing by a drug or device manufacturer in a clinical trial when specific criteria are met</a:t>
            </a:r>
          </a:p>
          <a:p>
            <a:pPr marL="171450" marR="0" lvl="0" indent="-171450" algn="l" defTabSz="914400" rtl="0" eaLnBrk="1" fontAlgn="auto" latinLnBrk="0" hangingPunct="1">
              <a:lnSpc>
                <a:spcPct val="100000"/>
              </a:lnSpc>
              <a:spcBef>
                <a:spcPts val="0"/>
              </a:spcBef>
              <a:spcAft>
                <a:spcPts val="1800"/>
              </a:spcAft>
              <a:buClrTx/>
              <a:buSzTx/>
              <a:buFont typeface="Arial" panose="020B0604020202020204" pitchFamily="34" charset="0"/>
              <a:buChar char="•"/>
              <a:tabLst/>
              <a:defRPr/>
            </a:pPr>
            <a:r>
              <a:rPr lang="en-US" sz="1200" dirty="0">
                <a:solidFill>
                  <a:srgbClr val="467886"/>
                </a:solidFill>
                <a:effectLst/>
                <a:latin typeface="Calibri" panose="020F0502020204030204" pitchFamily="34" charset="0"/>
                <a:ea typeface="Aptos" panose="020B0004020202020204" pitchFamily="34" charset="0"/>
                <a:cs typeface="Aptos" panose="020B0004020202020204" pitchFamily="34" charset="0"/>
              </a:rPr>
              <a:t>Excluding remuneration for participation</a:t>
            </a:r>
            <a:r>
              <a:rPr lang="en-US" sz="1200" dirty="0">
                <a:solidFill>
                  <a:srgbClr val="467886"/>
                </a:solidFill>
                <a:latin typeface="Calibri" panose="020F0502020204030204" pitchFamily="34" charset="0"/>
                <a:ea typeface="Aptos" panose="020B0004020202020204" pitchFamily="34" charset="0"/>
                <a:cs typeface="Aptos" panose="020B0004020202020204" pitchFamily="34" charset="0"/>
              </a:rPr>
              <a:t> in clinical trials from taxable income [</a:t>
            </a:r>
            <a:r>
              <a:rPr lang="en-US" sz="1200" u="sng" dirty="0">
                <a:solidFill>
                  <a:srgbClr val="467886"/>
                </a:solidFill>
                <a:latin typeface="Calibri" panose="020F0502020204030204" pitchFamily="34" charset="0"/>
                <a:ea typeface="Aptos" panose="020B0004020202020204" pitchFamily="34" charset="0"/>
                <a:cs typeface="Aptos" panose="020B0004020202020204" pitchFamily="34" charset="0"/>
              </a:rPr>
              <a:t>but puts cap on it – up to $2,000</a:t>
            </a:r>
            <a:r>
              <a:rPr lang="en-US" sz="1200" dirty="0">
                <a:solidFill>
                  <a:srgbClr val="467886"/>
                </a:solidFill>
                <a:latin typeface="Calibri" panose="020F0502020204030204" pitchFamily="34" charset="0"/>
                <a:ea typeface="Aptos" panose="020B0004020202020204" pitchFamily="34" charset="0"/>
                <a:cs typeface="Aptos" panose="020B0004020202020204" pitchFamily="34" charset="0"/>
              </a:rPr>
              <a:t>]</a:t>
            </a:r>
            <a:endParaRPr lang="en-US" sz="1200" dirty="0">
              <a:effectLst/>
              <a:latin typeface="Aptos" panose="020B0004020202020204" pitchFamily="34" charset="0"/>
              <a:ea typeface="Aptos" panose="020B0004020202020204" pitchFamily="34" charset="0"/>
              <a:cs typeface="Aptos" panose="020B0004020202020204" pitchFamily="34" charset="0"/>
            </a:endParaRPr>
          </a:p>
          <a:p>
            <a:pPr algn="l">
              <a:spcAft>
                <a:spcPts val="1800"/>
              </a:spcAft>
            </a:pPr>
            <a:endParaRPr lang="en-US" dirty="0">
              <a:solidFill>
                <a:schemeClr val="tx2"/>
              </a:solidFill>
              <a:latin typeface="Arial" panose="020B0604020202020204" pitchFamily="34" charset="0"/>
              <a:cs typeface="Arial" panose="020B0604020202020204" pitchFamily="34" charset="0"/>
            </a:endParaRPr>
          </a:p>
          <a:p>
            <a:pPr algn="l">
              <a:spcAft>
                <a:spcPts val="1800"/>
              </a:spcAft>
            </a:pPr>
            <a:r>
              <a:rPr lang="en-US" b="1" dirty="0">
                <a:solidFill>
                  <a:schemeClr val="tx2"/>
                </a:solidFill>
                <a:latin typeface="Arial" panose="020B0604020202020204" pitchFamily="34" charset="0"/>
                <a:cs typeface="Arial" panose="020B0604020202020204" pitchFamily="34" charset="0"/>
              </a:rPr>
              <a:t>SCRS Ask of HCA:</a:t>
            </a:r>
          </a:p>
          <a:p>
            <a:pPr marL="171450" indent="-171450" algn="l">
              <a:spcAft>
                <a:spcPts val="1800"/>
              </a:spcAft>
              <a:buFont typeface="Arial" panose="020B0604020202020204" pitchFamily="34" charset="0"/>
              <a:buChar char="•"/>
            </a:pPr>
            <a:r>
              <a:rPr lang="en-US" dirty="0">
                <a:solidFill>
                  <a:schemeClr val="tx2"/>
                </a:solidFill>
                <a:latin typeface="Arial" panose="020B0604020202020204" pitchFamily="34" charset="0"/>
                <a:cs typeface="Arial" panose="020B0604020202020204" pitchFamily="34" charset="0"/>
              </a:rPr>
              <a:t>Eliminate 25-mile/75-mile geographic limitations</a:t>
            </a:r>
          </a:p>
          <a:p>
            <a:pPr marL="171450" indent="-171450" algn="l">
              <a:spcAft>
                <a:spcPts val="1800"/>
              </a:spcAft>
              <a:buFont typeface="Arial" panose="020B0604020202020204" pitchFamily="34" charset="0"/>
              <a:buChar char="•"/>
            </a:pPr>
            <a:r>
              <a:rPr lang="en-US" dirty="0">
                <a:solidFill>
                  <a:schemeClr val="tx2"/>
                </a:solidFill>
                <a:latin typeface="Arial" panose="020B0604020202020204" pitchFamily="34" charset="0"/>
                <a:cs typeface="Arial" panose="020B0604020202020204" pitchFamily="34" charset="0"/>
              </a:rPr>
              <a:t>Eliminate prohibition on air travel for patients that have to travel greater distances</a:t>
            </a:r>
          </a:p>
          <a:p>
            <a:pPr marL="171450" indent="-171450" algn="l">
              <a:spcAft>
                <a:spcPts val="1800"/>
              </a:spcAft>
              <a:buFont typeface="Arial" panose="020B0604020202020204" pitchFamily="34" charset="0"/>
              <a:buChar char="•"/>
            </a:pPr>
            <a:r>
              <a:rPr lang="en-US" dirty="0">
                <a:solidFill>
                  <a:schemeClr val="tx2"/>
                </a:solidFill>
                <a:latin typeface="Arial" panose="020B0604020202020204" pitchFamily="34" charset="0"/>
                <a:cs typeface="Arial" panose="020B0604020202020204" pitchFamily="34" charset="0"/>
              </a:rPr>
              <a:t>Provide a safe-harbor for the waiver of cost-sharing obligations in CMS qualifying clinical trials</a:t>
            </a:r>
          </a:p>
          <a:p>
            <a:pPr marL="628650" lvl="1" indent="-171450" algn="l">
              <a:spcAft>
                <a:spcPts val="1800"/>
              </a:spcAft>
              <a:buFont typeface="Arial" panose="020B0604020202020204" pitchFamily="34" charset="0"/>
              <a:buChar char="•"/>
            </a:pPr>
            <a:r>
              <a:rPr lang="en-US" sz="1800" dirty="0">
                <a:effectLst/>
                <a:latin typeface="Mark for HCA"/>
              </a:rPr>
              <a:t>These Advisory Opinions and their predecessors generally indicate that OIG will not impose administrative sanctions when a provider may waive or the trial sponsors may reimburse some or all of the beneficiary’s out-of-pocket cost sharing provisions for routine care items and services furnished in accordance with the trial.   The common themes OIG puts forth in defense of their decisions on this issue are rooted in CMS’s interest in removing barriers to its participants in enrolling and completing CMS qualifying clinical trials in situations that present little to no risk of future overutilization or inappropriate utilization of Federal benefits. These opinions also align CMS with other HHS entities (e.g. NIH, FDA) in their efforts to increase the diversity of the clinical trial population in an effort to more adequately reflect the disease prevalence.  </a:t>
            </a:r>
            <a:r>
              <a:rPr lang="en-US" sz="1800" dirty="0">
                <a:effectLst/>
                <a:highlight>
                  <a:srgbClr val="00FFFF"/>
                </a:highlight>
                <a:latin typeface="Mark for HCA"/>
              </a:rPr>
              <a:t>These enforcement discretions are conditioned upon reasonable limitations such as the waiver or reimbursement will not be advertised. As these Advisory Opinions are unique to the requestor and cannot be relied on by the general public for similar situations, we ask that the OIG consider publishing a general guidance on this issue.  We believe this will be timely as the frequency of these requests seems to be increasing as well as sponsors of clinical trials must begin providing the FDA with Diversity Action Plans indicating how they plan on increasing the diversity and equity of clinical trial participation and this issue is expected to further increase. </a:t>
            </a:r>
            <a:endParaRPr lang="en-US" dirty="0">
              <a:solidFill>
                <a:schemeClr val="tx2"/>
              </a:solidFill>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7A7DE144-3824-BB4D-83CB-A1200FA871A4}" type="slidenum">
              <a:rPr lang="en-US" smtClean="0"/>
              <a:t>17</a:t>
            </a:fld>
            <a:endParaRPr lang="en-US" dirty="0"/>
          </a:p>
        </p:txBody>
      </p:sp>
    </p:spTree>
    <p:extLst>
      <p:ext uri="{BB962C8B-B14F-4D97-AF65-F5344CB8AC3E}">
        <p14:creationId xmlns:p14="http://schemas.microsoft.com/office/powerpoint/2010/main" val="26605714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7DE144-3824-BB4D-83CB-A1200FA871A4}" type="slidenum">
              <a:rPr lang="en-US" smtClean="0"/>
              <a:t>3</a:t>
            </a:fld>
            <a:endParaRPr lang="en-US" dirty="0"/>
          </a:p>
        </p:txBody>
      </p:sp>
    </p:spTree>
    <p:extLst>
      <p:ext uri="{BB962C8B-B14F-4D97-AF65-F5344CB8AC3E}">
        <p14:creationId xmlns:p14="http://schemas.microsoft.com/office/powerpoint/2010/main" val="7835673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dirty="0"/>
              <a:t>Consortium members provided input to formulate questions. These questions served as a foundation for a discussion on approaches to participant payments and compensation. </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dirty="0"/>
              <a:t>Comprehensive one-hour interviews were conducted across 15 organizations in pharma, biotech &amp; CROs. Org. representatives provided colleagues within a few different role/resp. areas:  Budgets, Contracts, Patient Advocacy/Engagement roles, Clin Ops, etc.  Note interesting role title of “Patient Reimbursement/Patient  Compensation Lead”</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dirty="0"/>
              <a:t>All interviewees were very engaged and found the topic very timely. They were all anxious to see the results of this project.  Other comments included    </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dirty="0"/>
              <a:t>     *“Applaud this effort – on our mind and primary objective of this DIA project is very worth and fits well with DIA. Pleased to participant and contribute:   </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lang="en-US" dirty="0"/>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dirty="0"/>
              <a:t>Gathered </a:t>
            </a:r>
            <a:r>
              <a:rPr lang="en-US" dirty="0" err="1"/>
              <a:t>anectodal</a:t>
            </a:r>
            <a:r>
              <a:rPr lang="en-US" dirty="0"/>
              <a:t> site input (podcast w/site; interview of site owner)</a:t>
            </a:r>
          </a:p>
          <a:p>
            <a:endParaRPr lang="en-US" dirty="0"/>
          </a:p>
        </p:txBody>
      </p:sp>
      <p:sp>
        <p:nvSpPr>
          <p:cNvPr id="4" name="Slide Number Placeholder 3"/>
          <p:cNvSpPr>
            <a:spLocks noGrp="1"/>
          </p:cNvSpPr>
          <p:nvPr>
            <p:ph type="sldNum" sz="quarter" idx="5"/>
          </p:nvPr>
        </p:nvSpPr>
        <p:spPr/>
        <p:txBody>
          <a:bodyPr/>
          <a:lstStyle/>
          <a:p>
            <a:fld id="{7A7DE144-3824-BB4D-83CB-A1200FA871A4}" type="slidenum">
              <a:rPr lang="en-US" smtClean="0"/>
              <a:t>4</a:t>
            </a:fld>
            <a:endParaRPr lang="en-US" dirty="0"/>
          </a:p>
        </p:txBody>
      </p:sp>
    </p:spTree>
    <p:extLst>
      <p:ext uri="{BB962C8B-B14F-4D97-AF65-F5344CB8AC3E}">
        <p14:creationId xmlns:p14="http://schemas.microsoft.com/office/powerpoint/2010/main" val="19093652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Quotes from interviewees:</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dirty="0"/>
              <a:t>“Time is now to be able to re-visit the entirety of thought on what we can pay and HOW administratively to do this transparently.  Should even move to take sites out of it and remove that burden.”</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dirty="0"/>
              <a:t>“Industry need for re-evaluation of approaches &amp; for improved administration”</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dirty="0"/>
              <a:t>“Would appreciate a sponsor forum for more in-depth discussion, especially re: child care and caregivers. Interested in global piece -- global differences b/c no place to openly discuss”</a:t>
            </a:r>
          </a:p>
          <a:p>
            <a:endParaRPr lang="en-US" dirty="0"/>
          </a:p>
        </p:txBody>
      </p:sp>
      <p:sp>
        <p:nvSpPr>
          <p:cNvPr id="4" name="Slide Number Placeholder 3"/>
          <p:cNvSpPr>
            <a:spLocks noGrp="1"/>
          </p:cNvSpPr>
          <p:nvPr>
            <p:ph type="sldNum" sz="quarter" idx="5"/>
          </p:nvPr>
        </p:nvSpPr>
        <p:spPr/>
        <p:txBody>
          <a:bodyPr/>
          <a:lstStyle/>
          <a:p>
            <a:fld id="{7A7DE144-3824-BB4D-83CB-A1200FA871A4}" type="slidenum">
              <a:rPr lang="en-US" smtClean="0"/>
              <a:t>5</a:t>
            </a:fld>
            <a:endParaRPr lang="en-US" dirty="0"/>
          </a:p>
        </p:txBody>
      </p:sp>
    </p:spTree>
    <p:extLst>
      <p:ext uri="{BB962C8B-B14F-4D97-AF65-F5344CB8AC3E}">
        <p14:creationId xmlns:p14="http://schemas.microsoft.com/office/powerpoint/2010/main" val="1321025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sz="1200" b="0" dirty="0"/>
              <a:t>Continued evolvement</a:t>
            </a:r>
            <a:r>
              <a:rPr lang="en-US" sz="1200" dirty="0"/>
              <a:t>:  Participant payment approaches still evolving, several using general guidance language to allow for flexibility. Varying uses of terms to describe payments (stipends, compensation).</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200" dirty="0"/>
              <a:t>Consensus on reimbursements</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200" dirty="0"/>
              <a:t>Lack of consensus for other categories</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200" dirty="0"/>
              <a:t>Sponsor/Internal barriers:  Reality on the ground’ – study teams have unvalidated perspectives, out-of-date thinking &amp; budgetary constraints; siloed decision making</a:t>
            </a:r>
          </a:p>
          <a:p>
            <a:pPr marL="228600" indent="-228600">
              <a:buAutoNum type="arabicPeriod"/>
            </a:pPr>
            <a:r>
              <a:rPr lang="en-US" dirty="0"/>
              <a:t>Despite internal guidelines, study teams and budgets still dictate ultimate approach</a:t>
            </a:r>
          </a:p>
          <a:p>
            <a:pPr marL="228600" indent="-228600">
              <a:buAutoNum type="arabicPeriod"/>
            </a:pPr>
            <a:r>
              <a:rPr lang="en-US" dirty="0"/>
              <a:t>Lack of true sponsor harmonization across TA s</a:t>
            </a:r>
          </a:p>
          <a:p>
            <a:pPr marL="228600" indent="-228600">
              <a:buAutoNum type="arabicPeriod"/>
            </a:pPr>
            <a:r>
              <a:rPr lang="en-US" dirty="0"/>
              <a:t>Lack of awareness still exists as to allowable categories for payment (study teams in addition to other business leaders)</a:t>
            </a:r>
          </a:p>
          <a:p>
            <a:r>
              <a:rPr lang="en-US" dirty="0"/>
              <a:t>for acceptance &amp; full implementation of payments  </a:t>
            </a:r>
          </a:p>
          <a:p>
            <a:pPr marL="228600" indent="-228600">
              <a:buAutoNum type="arabicPeriod" startAt="8"/>
            </a:pPr>
            <a:r>
              <a:rPr lang="en-US" dirty="0"/>
              <a:t>Site/Institutional policies may supersede sponsor’s efforts to provide payments</a:t>
            </a:r>
          </a:p>
          <a:p>
            <a:pPr marL="228600" indent="-228600">
              <a:buAutoNum type="arabicPeriod" startAt="8"/>
            </a:pPr>
            <a:r>
              <a:rPr lang="en-US" dirty="0"/>
              <a:t>Sites – </a:t>
            </a:r>
            <a:r>
              <a:rPr lang="en-US" dirty="0" err="1"/>
              <a:t>adm</a:t>
            </a:r>
            <a:r>
              <a:rPr lang="en-US" dirty="0"/>
              <a:t> burden/resource strain still exist or site has existing infrastructure, so will not adopt sponsors’ vendor</a:t>
            </a:r>
          </a:p>
          <a:p>
            <a:pPr marL="228600" indent="-228600">
              <a:buAutoNum type="arabicPeriod" startAt="8"/>
            </a:pPr>
            <a:r>
              <a:rPr lang="en-US" dirty="0"/>
              <a:t>Sponsors not yet developing fuller SOC approach or formal policy as to procedures, co-pays &amp; cost-sharing.  Sponsors going </a:t>
            </a:r>
            <a:r>
              <a:rPr lang="en-US" dirty="0" err="1"/>
              <a:t>alon</a:t>
            </a:r>
            <a:r>
              <a:rPr lang="en-US" dirty="0"/>
              <a:t> </a:t>
            </a:r>
            <a:r>
              <a:rPr lang="en-US" dirty="0" err="1"/>
              <a:t>gw</a:t>
            </a:r>
            <a:r>
              <a:rPr lang="en-US" dirty="0"/>
              <a:t>/trend to accommodate ‘fully loaded budgets’ and cover SOC procedures BUT expect participants to cover co-pays and deductibles</a:t>
            </a:r>
          </a:p>
          <a:p>
            <a:pPr marL="228600" indent="-228600">
              <a:buAutoNum type="arabicPeriod" startAt="8"/>
            </a:pPr>
            <a:r>
              <a:rPr lang="en-US" dirty="0"/>
              <a:t>SOC meds – either did not have experience, have not seen concerns or will cover</a:t>
            </a:r>
          </a:p>
          <a:p>
            <a:pPr marL="228600" indent="-228600">
              <a:buAutoNum type="arabicPeriod" startAt="8"/>
            </a:pPr>
            <a:r>
              <a:rPr lang="en-US" dirty="0"/>
              <a:t>Biz case for ROI in SOC meds – most do not know what would be needed – reflection of job titles/roles. One surmised would need to pull in broader perspectives of opt across lifecycle management.</a:t>
            </a:r>
          </a:p>
        </p:txBody>
      </p:sp>
      <p:sp>
        <p:nvSpPr>
          <p:cNvPr id="4" name="Slide Number Placeholder 3"/>
          <p:cNvSpPr>
            <a:spLocks noGrp="1"/>
          </p:cNvSpPr>
          <p:nvPr>
            <p:ph type="sldNum" sz="quarter" idx="5"/>
          </p:nvPr>
        </p:nvSpPr>
        <p:spPr/>
        <p:txBody>
          <a:bodyPr/>
          <a:lstStyle/>
          <a:p>
            <a:fld id="{8DDA9605-E2A4-4F56-95AD-26C3394C776F}" type="slidenum">
              <a:rPr lang="en-US" smtClean="0"/>
              <a:t>6</a:t>
            </a:fld>
            <a:endParaRPr lang="en-US"/>
          </a:p>
        </p:txBody>
      </p:sp>
    </p:spTree>
    <p:extLst>
      <p:ext uri="{BB962C8B-B14F-4D97-AF65-F5344CB8AC3E}">
        <p14:creationId xmlns:p14="http://schemas.microsoft.com/office/powerpoint/2010/main" val="39917425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t>(one biopharma, two CROs, one pharma)</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t>(compensation vs. stipend vs. payment; reimbursement)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dirty="0"/>
              <a:t>Attempt to use guidelines across therapeutic areas. These policies/guidelines are written in a general way to allow for flexibility and list what </a:t>
            </a:r>
            <a:r>
              <a:rPr lang="en-US" sz="1200" b="0" i="1" u="sng" dirty="0"/>
              <a:t>cannot</a:t>
            </a:r>
            <a:r>
              <a:rPr lang="en-US" sz="1200" b="0" i="0" dirty="0"/>
              <a:t> be paid for, such as loss of income, deductibles, and co-pays.  Re-evaluating their strategies based on socio-economic factors to broaden the scope for diversity efforts</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dirty="0"/>
              <a:t>*  4 orgs that are still developing guidelines -- They are considering and reviewing the categories of payments, such as pet care, and time &amp; effort.</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a:t>
            </a:r>
            <a:r>
              <a:rPr lang="en-US" sz="1200" b="0" i="0" dirty="0"/>
              <a:t>such as pediatric trials, rare disease and Alzheimer’s trials.</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ONC - </a:t>
            </a:r>
            <a:r>
              <a:rPr lang="en-US" sz="1200" b="0" i="0" dirty="0" err="1"/>
              <a:t>T</a:t>
            </a:r>
            <a:r>
              <a:rPr lang="en-US" sz="1200" dirty="0" err="1"/>
              <a:t>Another</a:t>
            </a:r>
            <a:r>
              <a:rPr lang="en-US" sz="1200" dirty="0"/>
              <a:t> org. is looking to develop an authorization form for companions in ONC studies and perhaps provide payments for them.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dirty="0"/>
              <a:t>Improved uptake for oncology time &amp; effort payments - facilitated by raising awareness among stakeholders that ethics committees and Institutional Review Boards (IRBs) approve such payments.</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8DDA9605-E2A4-4F56-95AD-26C3394C776F}" type="slidenum">
              <a:rPr lang="en-US" smtClean="0"/>
              <a:t>7</a:t>
            </a:fld>
            <a:endParaRPr lang="en-US"/>
          </a:p>
        </p:txBody>
      </p:sp>
    </p:spTree>
    <p:extLst>
      <p:ext uri="{BB962C8B-B14F-4D97-AF65-F5344CB8AC3E}">
        <p14:creationId xmlns:p14="http://schemas.microsoft.com/office/powerpoint/2010/main" val="38702219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One example -- Sarah Cannon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dirty="0"/>
              <a:t>If a vendor is used and is not set up in time, the site gets behind in paying patients. This is rectified via a contract that allows sponsors to pay sites directly until the vendor is set up properly.</a:t>
            </a:r>
            <a:endParaRPr lang="en-US" sz="12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dirty="0"/>
              <a:t>The administrative burden resurfaces when patients are allowed to opt out of using a vendor &amp; some sponsors seeing an increase in this category</a:t>
            </a: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dirty="0"/>
              <a:t>Decision is driven by budget, business policy, or to relieve site administrative burden. </a:t>
            </a: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Systems don't always redact PPI.  Would love to see an app that allows patient to manage receipts on own, system redacts and site quickly views and approves.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Audit finding - </a:t>
            </a:r>
            <a:r>
              <a:rPr lang="en-US" sz="1200" b="0" i="0" dirty="0"/>
              <a:t>as vendor reports had gaps and auditors found may not have full documentation that is needed to verify all payments went to the participant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Others feel can validate reimbursements with collection of receipts, while surmising that vendor reports can help</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7A7DE144-3824-BB4D-83CB-A1200FA871A4}" type="slidenum">
              <a:rPr lang="en-US" smtClean="0"/>
              <a:t>8</a:t>
            </a:fld>
            <a:endParaRPr lang="en-US" dirty="0"/>
          </a:p>
        </p:txBody>
      </p:sp>
    </p:spTree>
    <p:extLst>
      <p:ext uri="{BB962C8B-B14F-4D97-AF65-F5344CB8AC3E}">
        <p14:creationId xmlns:p14="http://schemas.microsoft.com/office/powerpoint/2010/main" val="7395692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dirty="0">
                <a:solidFill>
                  <a:srgbClr val="111111"/>
                </a:solidFill>
                <a:effectLst/>
                <a:highlight>
                  <a:srgbClr val="FFFFFF"/>
                </a:highlight>
                <a:cs typeface="Arial" panose="020B0604020202020204" pitchFamily="34" charset="0"/>
              </a:rPr>
              <a:t>Fourteen organizations use the FMV tool, but many recognize it’s not an appropriate source for participant payments. </a:t>
            </a:r>
            <a:r>
              <a:rPr lang="en-US" sz="1200" b="0" i="0" dirty="0">
                <a:solidFill>
                  <a:srgbClr val="111111"/>
                </a:solidFill>
                <a:effectLst/>
                <a:highlight>
                  <a:srgbClr val="FFFFFF"/>
                </a:highlight>
                <a:latin typeface="-apple-system"/>
              </a:rPr>
              <a:t>(i.e. NIH public info on per diem costs).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dirty="0">
                <a:solidFill>
                  <a:schemeClr val="tx1">
                    <a:lumMod val="75000"/>
                  </a:schemeClr>
                </a:solidFill>
                <a:cs typeface="Arial" panose="020B0604020202020204" pitchFamily="34" charset="0"/>
              </a:rPr>
              <a:t>(e.g., from prior studies or other research)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dirty="0">
                <a:solidFill>
                  <a:srgbClr val="111111"/>
                </a:solidFill>
                <a:effectLst/>
                <a:highlight>
                  <a:srgbClr val="FFFFFF"/>
                </a:highlight>
                <a:latin typeface="-apple-system"/>
              </a:rPr>
              <a:t>Opportunity -- A suggestion was made to develop a standardized database for stipends and involve the Institutional Review Board (IRB) to control pricing.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Heard from a site that several are using AI or other home-grown algorithms to score patient burden in a protocol. However, no one is using it as a standard process for protocol vetting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dirty="0">
              <a:solidFill>
                <a:srgbClr val="111111"/>
              </a:solidFill>
              <a:effectLst/>
              <a:highlight>
                <a:srgbClr val="FFFFFF"/>
              </a:highlight>
              <a:latin typeface="-apple-system"/>
            </a:endParaRPr>
          </a:p>
          <a:p>
            <a:endParaRPr lang="en-US" dirty="0"/>
          </a:p>
        </p:txBody>
      </p:sp>
      <p:sp>
        <p:nvSpPr>
          <p:cNvPr id="4" name="Slide Number Placeholder 3"/>
          <p:cNvSpPr>
            <a:spLocks noGrp="1"/>
          </p:cNvSpPr>
          <p:nvPr>
            <p:ph type="sldNum" sz="quarter" idx="5"/>
          </p:nvPr>
        </p:nvSpPr>
        <p:spPr/>
        <p:txBody>
          <a:bodyPr/>
          <a:lstStyle/>
          <a:p>
            <a:fld id="{7A7DE144-3824-BB4D-83CB-A1200FA871A4}" type="slidenum">
              <a:rPr lang="en-US" smtClean="0"/>
              <a:t>9</a:t>
            </a:fld>
            <a:endParaRPr lang="en-US" dirty="0"/>
          </a:p>
        </p:txBody>
      </p:sp>
    </p:spTree>
    <p:extLst>
      <p:ext uri="{BB962C8B-B14F-4D97-AF65-F5344CB8AC3E}">
        <p14:creationId xmlns:p14="http://schemas.microsoft.com/office/powerpoint/2010/main" val="12024879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b="0" i="0" dirty="0"/>
              <a:t>Belief that logically, easing the financial burden could reduce barriers and aid in continuation in the </a:t>
            </a:r>
            <a:r>
              <a:rPr lang="en-US" b="0" i="0" dirty="0" err="1"/>
              <a:t>studySome</a:t>
            </a:r>
            <a:r>
              <a:rPr lang="en-US" b="0" i="0" dirty="0"/>
              <a:t> efforts to gather information and pivot strategies;</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b="0" dirty="0"/>
              <a:t>One sponsor shared </a:t>
            </a:r>
            <a:r>
              <a:rPr lang="en-US" sz="1800" b="0" i="0" u="none" strike="noStrike" dirty="0">
                <a:solidFill>
                  <a:srgbClr val="BE5014"/>
                </a:solidFill>
                <a:effectLst/>
                <a:latin typeface="Aptos Narrow" panose="020B0004020202020204" pitchFamily="34" charset="0"/>
              </a:rPr>
              <a:t>teams do a good job of collecting this info. if it becomes an issue.  If patient brings up can't make visit b/c of certain reasons, study teams in comm. If a hurdle, look to overcome it. </a:t>
            </a:r>
            <a:r>
              <a:rPr lang="en-US" b="0" dirty="0"/>
              <a:t> </a:t>
            </a:r>
            <a:r>
              <a:rPr lang="en-US" sz="1800" b="0" i="0" u="none" strike="noStrike" dirty="0">
                <a:solidFill>
                  <a:srgbClr val="BE5014"/>
                </a:solidFill>
                <a:effectLst/>
                <a:latin typeface="Aptos Narrow" panose="020B0004020202020204" pitchFamily="34" charset="0"/>
              </a:rPr>
              <a:t>Did a site survey (global) -- asked budget questions. Some feedback that they thought we could do better if included higher reimbursement payment.</a:t>
            </a:r>
            <a:r>
              <a:rPr lang="en-US" b="0" dirty="0"/>
              <a:t> </a:t>
            </a:r>
            <a:endParaRPr lang="en-US" b="0" i="0" dirty="0"/>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b="0" i="0" dirty="0"/>
              <a:t>Meanwhile, one colleague shared Patient motivation driven by seeing trial as a care option</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b="0" i="0" dirty="0"/>
              <a:t>Holistic approach -- view enrollment and retention from broader perspective by including support for caregivers, mobile clinics, patient navigators &amp; community-based services; look to SDOH</a:t>
            </a:r>
            <a:endParaRPr lang="en-US" sz="1200" b="0" i="0" dirty="0"/>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3100" dirty="0"/>
              <a:t>Hard to pinpoint exact reason for low enrollment or lack of retention b/c it’s not required -- Not getting to this level of detail b/c it’s not required to ask financial impact question if patient drops out. No one is asking the deeper question as to </a:t>
            </a:r>
            <a:r>
              <a:rPr lang="en-US" sz="3100" dirty="0" err="1"/>
              <a:t>wh</a:t>
            </a:r>
            <a:r>
              <a:rPr lang="en-US" sz="3100" dirty="0"/>
              <a:t>/drop out was financially driven. With Diversity now, need to be able to gather this to reveal true reasons and if financially drive</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2800" dirty="0"/>
              <a:t>One sponsor got feedback from sites that need to make extra efforts to retain, keep them engaged.  Changed this recently with some studies but it’s  new effort, so no results yet if it is having a positive impact. Also need to balance is structured appropriately so not seen as unduly influenced</a:t>
            </a:r>
          </a:p>
          <a:p>
            <a:endParaRPr lang="en-US" b="0" dirty="0"/>
          </a:p>
          <a:p>
            <a:endParaRPr lang="en-US" b="0" dirty="0"/>
          </a:p>
          <a:p>
            <a:r>
              <a:rPr lang="en-US" dirty="0">
                <a:hlinkClick r:id="rId3"/>
              </a:rPr>
              <a:t>Patient input:  The case for better pay for clinical trial participation: in conversation with Gunnar Esiason (clinicaltrialsarena.com)</a:t>
            </a:r>
            <a:r>
              <a:rPr lang="en-US" dirty="0"/>
              <a:t>.  “</a:t>
            </a:r>
            <a:r>
              <a:rPr lang="en-US" b="0" i="0" dirty="0">
                <a:solidFill>
                  <a:srgbClr val="151529"/>
                </a:solidFill>
                <a:effectLst/>
                <a:latin typeface="Lora" pitchFamily="2" charset="0"/>
              </a:rPr>
              <a:t>While increased pay might not be the panacea to every single issue of recruitment and retention, it certainly could be one of the levers that are worth pulling to benefit the business, Esiason says. “There has to be some break-even point where increased pay </a:t>
            </a:r>
            <a:r>
              <a:rPr lang="en-US" b="0" i="0" dirty="0" err="1">
                <a:solidFill>
                  <a:srgbClr val="151529"/>
                </a:solidFill>
                <a:effectLst/>
                <a:latin typeface="Lora" pitchFamily="2" charset="0"/>
              </a:rPr>
              <a:t>enrols</a:t>
            </a:r>
            <a:r>
              <a:rPr lang="en-US" b="0" i="0" dirty="0">
                <a:solidFill>
                  <a:srgbClr val="151529"/>
                </a:solidFill>
                <a:effectLst/>
                <a:latin typeface="Lora" pitchFamily="2" charset="0"/>
              </a:rPr>
              <a:t> trials marginally faster. I think that the return on investment would warrant that discovery process,” he adds.”</a:t>
            </a:r>
          </a:p>
          <a:p>
            <a:r>
              <a:rPr lang="en-US" b="0" i="0" dirty="0">
                <a:solidFill>
                  <a:srgbClr val="151529"/>
                </a:solidFill>
                <a:effectLst/>
                <a:latin typeface="Lora" pitchFamily="2" charset="0"/>
              </a:rPr>
              <a:t>Even though trials are typically designed with that pay in mind, paying beyond that limit could risk excluding potential participants because of the concern around losing healthcare benefits, he explains. “I see raising the $2,000 cap as one of the initial steps towards raising participant pay more broadly,” he adds.</a:t>
            </a:r>
            <a:endParaRPr lang="en-US" b="0" dirty="0"/>
          </a:p>
        </p:txBody>
      </p:sp>
      <p:sp>
        <p:nvSpPr>
          <p:cNvPr id="4" name="Slide Number Placeholder 3"/>
          <p:cNvSpPr>
            <a:spLocks noGrp="1"/>
          </p:cNvSpPr>
          <p:nvPr>
            <p:ph type="sldNum" sz="quarter" idx="5"/>
          </p:nvPr>
        </p:nvSpPr>
        <p:spPr/>
        <p:txBody>
          <a:bodyPr/>
          <a:lstStyle/>
          <a:p>
            <a:fld id="{7A7DE144-3824-BB4D-83CB-A1200FA871A4}" type="slidenum">
              <a:rPr lang="en-US" smtClean="0"/>
              <a:t>10</a:t>
            </a:fld>
            <a:endParaRPr lang="en-US" dirty="0"/>
          </a:p>
        </p:txBody>
      </p:sp>
    </p:spTree>
    <p:extLst>
      <p:ext uri="{BB962C8B-B14F-4D97-AF65-F5344CB8AC3E}">
        <p14:creationId xmlns:p14="http://schemas.microsoft.com/office/powerpoint/2010/main" val="210707281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A blue and green background with dots and lines&#10;&#10;Description automatically generated with low confidence">
            <a:extLst>
              <a:ext uri="{FF2B5EF4-FFF2-40B4-BE49-F238E27FC236}">
                <a16:creationId xmlns:a16="http://schemas.microsoft.com/office/drawing/2014/main" id="{4D7B80AC-848A-60E7-F457-FB499EEB87DB}"/>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1C8EF41-1558-EFE9-0C8A-F31E186B7C02}"/>
              </a:ext>
            </a:extLst>
          </p:cNvPr>
          <p:cNvSpPr>
            <a:spLocks noGrp="1"/>
          </p:cNvSpPr>
          <p:nvPr>
            <p:ph type="ctrTitle"/>
          </p:nvPr>
        </p:nvSpPr>
        <p:spPr>
          <a:xfrm>
            <a:off x="357809" y="749098"/>
            <a:ext cx="11485847" cy="2361537"/>
          </a:xfrm>
        </p:spPr>
        <p:txBody>
          <a:bodyPr anchor="b">
            <a:normAutofit/>
          </a:bodyPr>
          <a:lstStyle>
            <a:lvl1pPr algn="ctr">
              <a:lnSpc>
                <a:spcPct val="100000"/>
              </a:lnSpc>
              <a:defRPr sz="540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632EB6B6-75E7-0CD0-9DD7-1885E36F6329}"/>
              </a:ext>
            </a:extLst>
          </p:cNvPr>
          <p:cNvSpPr>
            <a:spLocks noGrp="1"/>
          </p:cNvSpPr>
          <p:nvPr>
            <p:ph type="subTitle" idx="1"/>
          </p:nvPr>
        </p:nvSpPr>
        <p:spPr>
          <a:xfrm>
            <a:off x="357809" y="3429000"/>
            <a:ext cx="11485847" cy="2108771"/>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TextBox 3">
            <a:extLst>
              <a:ext uri="{FF2B5EF4-FFF2-40B4-BE49-F238E27FC236}">
                <a16:creationId xmlns:a16="http://schemas.microsoft.com/office/drawing/2014/main" id="{3F7D2B82-7A86-06CF-6B85-7520D23C4128}"/>
              </a:ext>
            </a:extLst>
          </p:cNvPr>
          <p:cNvSpPr txBox="1"/>
          <p:nvPr userDrawn="1"/>
        </p:nvSpPr>
        <p:spPr>
          <a:xfrm>
            <a:off x="7160029" y="6260828"/>
            <a:ext cx="3827416"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rPr>
              <a:t>© </a:t>
            </a:r>
            <a:fld id="{AC0CF5FD-8980-C845-97C0-867271FD9894}" type="datetimeyyyy">
              <a:rPr kumimoji="0" lang="en-US" sz="1000" b="0" i="0" u="none" strike="noStrike" kern="1200" cap="none" spc="0" normalizeH="0" baseline="0" noProof="0" smtClean="0">
                <a:ln>
                  <a:noFill/>
                </a:ln>
                <a:solidFill>
                  <a:schemeClr val="bg1"/>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2024</a:t>
            </a:fld>
            <a:r>
              <a:rPr kumimoji="0" sz="1000" b="0"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rPr>
              <a:t> </a:t>
            </a:r>
            <a:r>
              <a:rPr kumimoji="0" lang="en-US" sz="1000" b="0"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rPr>
              <a:t>Drug Information Association, Inc.</a:t>
            </a:r>
          </a:p>
        </p:txBody>
      </p:sp>
    </p:spTree>
    <p:extLst>
      <p:ext uri="{BB962C8B-B14F-4D97-AF65-F5344CB8AC3E}">
        <p14:creationId xmlns:p14="http://schemas.microsoft.com/office/powerpoint/2010/main" val="124336188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C8EF41-1558-EFE9-0C8A-F31E186B7C02}"/>
              </a:ext>
            </a:extLst>
          </p:cNvPr>
          <p:cNvSpPr>
            <a:spLocks noGrp="1"/>
          </p:cNvSpPr>
          <p:nvPr>
            <p:ph type="ctrTitle"/>
          </p:nvPr>
        </p:nvSpPr>
        <p:spPr>
          <a:xfrm>
            <a:off x="357809" y="749098"/>
            <a:ext cx="11485847" cy="2361537"/>
          </a:xfrm>
        </p:spPr>
        <p:txBody>
          <a:bodyPr anchor="b">
            <a:normAutofit/>
          </a:bodyPr>
          <a:lstStyle>
            <a:lvl1pPr algn="ctr">
              <a:lnSpc>
                <a:spcPct val="100000"/>
              </a:lnSpc>
              <a:defRPr sz="5400"/>
            </a:lvl1pPr>
          </a:lstStyle>
          <a:p>
            <a:r>
              <a:rPr lang="en-US"/>
              <a:t>Click to edit Master title style</a:t>
            </a:r>
          </a:p>
        </p:txBody>
      </p:sp>
      <p:sp>
        <p:nvSpPr>
          <p:cNvPr id="3" name="Subtitle 2">
            <a:extLst>
              <a:ext uri="{FF2B5EF4-FFF2-40B4-BE49-F238E27FC236}">
                <a16:creationId xmlns:a16="http://schemas.microsoft.com/office/drawing/2014/main" id="{632EB6B6-75E7-0CD0-9DD7-1885E36F6329}"/>
              </a:ext>
            </a:extLst>
          </p:cNvPr>
          <p:cNvSpPr>
            <a:spLocks noGrp="1"/>
          </p:cNvSpPr>
          <p:nvPr>
            <p:ph type="subTitle" idx="1"/>
          </p:nvPr>
        </p:nvSpPr>
        <p:spPr>
          <a:xfrm>
            <a:off x="357809" y="3429000"/>
            <a:ext cx="11485847" cy="2108771"/>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43306523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08A70-30D4-9539-A8AB-1EFE624A1948}"/>
              </a:ext>
            </a:extLst>
          </p:cNvPr>
          <p:cNvSpPr>
            <a:spLocks noGrp="1"/>
          </p:cNvSpPr>
          <p:nvPr>
            <p:ph type="title"/>
          </p:nvPr>
        </p:nvSpPr>
        <p:spPr/>
        <p:txBody>
          <a:bodyPr/>
          <a:lstStyle>
            <a:lvl1pPr>
              <a:lnSpc>
                <a:spcPct val="100000"/>
              </a:lnSpc>
              <a:defRPr/>
            </a:lvl1pPr>
          </a:lstStyle>
          <a:p>
            <a:r>
              <a:rPr lang="en-US"/>
              <a:t>Click to edit Master title style</a:t>
            </a:r>
          </a:p>
        </p:txBody>
      </p:sp>
      <p:sp>
        <p:nvSpPr>
          <p:cNvPr id="3" name="Content Placeholder 2">
            <a:extLst>
              <a:ext uri="{FF2B5EF4-FFF2-40B4-BE49-F238E27FC236}">
                <a16:creationId xmlns:a16="http://schemas.microsoft.com/office/drawing/2014/main" id="{7A57AF96-374F-D414-B8E5-7EFA7A00F1D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129971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08A70-30D4-9539-A8AB-1EFE624A1948}"/>
              </a:ext>
            </a:extLst>
          </p:cNvPr>
          <p:cNvSpPr>
            <a:spLocks noGrp="1"/>
          </p:cNvSpPr>
          <p:nvPr>
            <p:ph type="title"/>
          </p:nvPr>
        </p:nvSpPr>
        <p:spPr/>
        <p:txBody>
          <a:bodyPr/>
          <a:lstStyle>
            <a:lvl1pPr>
              <a:lnSpc>
                <a:spcPct val="100000"/>
              </a:lnSpc>
              <a:defRPr/>
            </a:lvl1pPr>
          </a:lstStyle>
          <a:p>
            <a:r>
              <a:rPr lang="en-US"/>
              <a:t>Click to edit Master title style</a:t>
            </a:r>
          </a:p>
        </p:txBody>
      </p:sp>
    </p:spTree>
    <p:extLst>
      <p:ext uri="{BB962C8B-B14F-4D97-AF65-F5344CB8AC3E}">
        <p14:creationId xmlns:p14="http://schemas.microsoft.com/office/powerpoint/2010/main" val="15311312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 No Footer">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EF7CA7B-61B2-D36B-D6ED-D9846C04EF24}"/>
              </a:ext>
            </a:extLst>
          </p:cNvPr>
          <p:cNvSpPr/>
          <p:nvPr userDrawn="1"/>
        </p:nvSpPr>
        <p:spPr>
          <a:xfrm>
            <a:off x="0" y="6157732"/>
            <a:ext cx="12192000" cy="70026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8303B211-98A5-7654-29FF-30A8B6FD54F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09225" cy="6858000"/>
          </a:xfrm>
          <a:prstGeom prst="rect">
            <a:avLst/>
          </a:prstGeom>
        </p:spPr>
      </p:pic>
    </p:spTree>
    <p:extLst>
      <p:ext uri="{BB962C8B-B14F-4D97-AF65-F5344CB8AC3E}">
        <p14:creationId xmlns:p14="http://schemas.microsoft.com/office/powerpoint/2010/main" val="32402397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524D7E-68AC-9A8A-59F3-FFD02D12C05E}"/>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4B18E81B-D649-30B7-13A5-D6C5B4B36CAC}"/>
              </a:ext>
            </a:extLst>
          </p:cNvPr>
          <p:cNvSpPr>
            <a:spLocks noGrp="1"/>
          </p:cNvSpPr>
          <p:nvPr>
            <p:ph sz="half" idx="1"/>
          </p:nvPr>
        </p:nvSpPr>
        <p:spPr>
          <a:xfrm>
            <a:off x="348344" y="1825625"/>
            <a:ext cx="5344790" cy="3644872"/>
          </a:xfrm>
        </p:spPr>
        <p:txBody>
          <a:bodyPr/>
          <a:lstStyle>
            <a:lvl1pPr>
              <a:defRPr sz="24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13DD3581-B331-4910-C7F4-B6E5477E7DD3}"/>
              </a:ext>
            </a:extLst>
          </p:cNvPr>
          <p:cNvSpPr>
            <a:spLocks noGrp="1"/>
          </p:cNvSpPr>
          <p:nvPr>
            <p:ph sz="half" idx="2"/>
          </p:nvPr>
        </p:nvSpPr>
        <p:spPr>
          <a:xfrm>
            <a:off x="5923722" y="1825625"/>
            <a:ext cx="5919934" cy="3644872"/>
          </a:xfrm>
        </p:spPr>
        <p:txBody>
          <a:bodyPr/>
          <a:lstStyle>
            <a:lvl1pPr>
              <a:defRPr sz="24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Footer Placeholder 9">
            <a:extLst>
              <a:ext uri="{FF2B5EF4-FFF2-40B4-BE49-F238E27FC236}">
                <a16:creationId xmlns:a16="http://schemas.microsoft.com/office/drawing/2014/main" id="{21245949-42D6-A59F-752D-0E75B6272752}"/>
              </a:ext>
            </a:extLst>
          </p:cNvPr>
          <p:cNvSpPr>
            <a:spLocks noGrp="1"/>
          </p:cNvSpPr>
          <p:nvPr>
            <p:ph type="ftr" sz="quarter" idx="10"/>
          </p:nvPr>
        </p:nvSpPr>
        <p:spPr/>
        <p:txBody>
          <a:bodyPr/>
          <a:lstStyle/>
          <a:p>
            <a:r>
              <a:rPr lang="en-US" dirty="0"/>
              <a:t>© </a:t>
            </a:r>
            <a:fld id="{AC0CF5FD-8980-C845-97C0-867271FD9894}" type="datetimeyyyy">
              <a:rPr lang="en-US" smtClean="0"/>
              <a:pPr/>
              <a:t>2024</a:t>
            </a:fld>
            <a:r>
              <a:rPr dirty="0"/>
              <a:t> DIA | </a:t>
            </a:r>
            <a:r>
              <a:rPr lang="en-US" dirty="0"/>
              <a:t>Page </a:t>
            </a:r>
            <a:fld id="{F3C2AA84-9992-E441-90DB-CF970435AE96}" type="slidenum">
              <a:rPr smtClean="0"/>
              <a:pPr/>
              <a:t>‹#›</a:t>
            </a:fld>
            <a:endParaRPr lang="en-US" dirty="0"/>
          </a:p>
        </p:txBody>
      </p:sp>
    </p:spTree>
    <p:extLst>
      <p:ext uri="{BB962C8B-B14F-4D97-AF65-F5344CB8AC3E}">
        <p14:creationId xmlns:p14="http://schemas.microsoft.com/office/powerpoint/2010/main" val="24700839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2" name="Picture 11" descr="A white background with dots and lines&#10;&#10;Description automatically generated with low confidence">
            <a:extLst>
              <a:ext uri="{FF2B5EF4-FFF2-40B4-BE49-F238E27FC236}">
                <a16:creationId xmlns:a16="http://schemas.microsoft.com/office/drawing/2014/main" id="{1E70DEA2-3C05-3C5E-089A-2CED7C97FA0A}"/>
              </a:ext>
            </a:extLst>
          </p:cNvPr>
          <p:cNvPicPr>
            <a:picLocks noChangeAspect="1"/>
          </p:cNvPicPr>
          <p:nvPr userDrawn="1"/>
        </p:nvPicPr>
        <p:blipFill>
          <a:blip r:embed="rId8"/>
          <a:stretch>
            <a:fill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ED2879DC-DEFF-FAF9-0A8F-02E572FEB904}"/>
              </a:ext>
            </a:extLst>
          </p:cNvPr>
          <p:cNvSpPr>
            <a:spLocks noGrp="1"/>
          </p:cNvSpPr>
          <p:nvPr>
            <p:ph type="title"/>
          </p:nvPr>
        </p:nvSpPr>
        <p:spPr>
          <a:xfrm>
            <a:off x="348343" y="365125"/>
            <a:ext cx="11495313" cy="498203"/>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a:extLst>
              <a:ext uri="{FF2B5EF4-FFF2-40B4-BE49-F238E27FC236}">
                <a16:creationId xmlns:a16="http://schemas.microsoft.com/office/drawing/2014/main" id="{6C989CA0-29A8-BA65-59BF-ECA947EA379E}"/>
              </a:ext>
            </a:extLst>
          </p:cNvPr>
          <p:cNvSpPr>
            <a:spLocks noGrp="1"/>
          </p:cNvSpPr>
          <p:nvPr>
            <p:ph type="body" idx="1"/>
          </p:nvPr>
        </p:nvSpPr>
        <p:spPr>
          <a:xfrm>
            <a:off x="348343" y="1228453"/>
            <a:ext cx="11495313" cy="4667250"/>
          </a:xfrm>
          <a:prstGeom prst="rect">
            <a:avLst/>
          </a:prstGeom>
        </p:spPr>
        <p:txBody>
          <a:bodyPr vert="horz" lIns="91440" tIns="45720" rIns="91440" bIns="45720" rtlCol="0">
            <a:normAutofit/>
          </a:bodyPr>
          <a:lstStyle/>
          <a:p>
            <a:pPr lvl="0"/>
            <a:r>
              <a:rPr lang="en-US"/>
              <a:t>Click to edit Master text styles styles</a:t>
            </a:r>
          </a:p>
          <a:p>
            <a:pPr lvl="1"/>
            <a:r>
              <a:rPr lang="en-US"/>
              <a:t>Second level</a:t>
            </a:r>
          </a:p>
          <a:p>
            <a:pPr lvl="2"/>
            <a:r>
              <a:rPr lang="en-US"/>
              <a:t>Third level</a:t>
            </a:r>
          </a:p>
          <a:p>
            <a:pPr lvl="3"/>
            <a:r>
              <a:rPr lang="en-US"/>
              <a:t>Fourth level</a:t>
            </a:r>
          </a:p>
          <a:p>
            <a:pPr lvl="4"/>
            <a:r>
              <a:rPr lang="en-US"/>
              <a:t>Fifth level</a:t>
            </a:r>
          </a:p>
        </p:txBody>
      </p:sp>
      <p:sp>
        <p:nvSpPr>
          <p:cNvPr id="4" name="TextBox 3">
            <a:extLst>
              <a:ext uri="{FF2B5EF4-FFF2-40B4-BE49-F238E27FC236}">
                <a16:creationId xmlns:a16="http://schemas.microsoft.com/office/drawing/2014/main" id="{F3CD0A18-2AA6-0164-1AAA-940BC399A4AE}"/>
              </a:ext>
            </a:extLst>
          </p:cNvPr>
          <p:cNvSpPr txBox="1"/>
          <p:nvPr userDrawn="1"/>
        </p:nvSpPr>
        <p:spPr>
          <a:xfrm>
            <a:off x="8016240" y="6260828"/>
            <a:ext cx="3827416" cy="24622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Page </a:t>
            </a:r>
            <a:fld id="{F3C2AA84-9992-E441-90DB-CF970435AE96}" type="slidenum">
              <a:rPr kumimoji="0" sz="1000" b="0" i="0" u="none" strike="noStrike" kern="1200" cap="none" spc="0" normalizeH="0" baseline="0" noProof="0" smtClean="0">
                <a:ln>
                  <a:noFill/>
                </a:ln>
                <a:solidFill>
                  <a:schemeClr val="tx1"/>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pic>
        <p:nvPicPr>
          <p:cNvPr id="6" name="Picture 5">
            <a:extLst>
              <a:ext uri="{FF2B5EF4-FFF2-40B4-BE49-F238E27FC236}">
                <a16:creationId xmlns:a16="http://schemas.microsoft.com/office/drawing/2014/main" id="{7097ED19-715E-DBAD-05ED-D012E76527EB}"/>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0" y="0"/>
            <a:ext cx="109225" cy="6858000"/>
          </a:xfrm>
          <a:prstGeom prst="rect">
            <a:avLst/>
          </a:prstGeom>
        </p:spPr>
      </p:pic>
    </p:spTree>
    <p:extLst>
      <p:ext uri="{BB962C8B-B14F-4D97-AF65-F5344CB8AC3E}">
        <p14:creationId xmlns:p14="http://schemas.microsoft.com/office/powerpoint/2010/main" val="427196320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hf sldNum="0" hdr="0" dt="0"/>
  <p:txStyles>
    <p:titleStyle>
      <a:lvl1pPr algn="l" defTabSz="914400" rtl="0" eaLnBrk="1" latinLnBrk="0" hangingPunct="1">
        <a:lnSpc>
          <a:spcPct val="100000"/>
        </a:lnSpc>
        <a:spcBef>
          <a:spcPct val="0"/>
        </a:spcBef>
        <a:buNone/>
        <a:defRPr sz="3600" b="0" i="0" kern="1200">
          <a:gradFill flip="none" rotWithShape="1">
            <a:gsLst>
              <a:gs pos="0">
                <a:schemeClr val="accent1"/>
              </a:gs>
              <a:gs pos="100000">
                <a:schemeClr val="accent2"/>
              </a:gs>
            </a:gsLst>
            <a:lin ang="0" scaled="1"/>
            <a:tileRect/>
          </a:gradFill>
          <a:latin typeface="Arial" panose="020B0604020202020204" pitchFamily="34" charset="0"/>
          <a:ea typeface="+mj-ea"/>
          <a:cs typeface="+mj-cs"/>
        </a:defRPr>
      </a:lvl1pPr>
    </p:titleStyle>
    <p:bodyStyle>
      <a:lvl1pPr marL="347472" indent="-347472" algn="l" defTabSz="914400" rtl="0" eaLnBrk="1" latinLnBrk="0" hangingPunct="1">
        <a:lnSpc>
          <a:spcPct val="100000"/>
        </a:lnSpc>
        <a:spcBef>
          <a:spcPts val="1000"/>
        </a:spcBef>
        <a:spcAft>
          <a:spcPts val="600"/>
        </a:spcAft>
        <a:buClr>
          <a:schemeClr val="accent1"/>
        </a:buClr>
        <a:buSzPct val="90000"/>
        <a:buFont typeface=".Lucida Grande UI Regular"/>
        <a:buChar char="►"/>
        <a:defRPr sz="2800" b="0" i="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100000"/>
        </a:lnSpc>
        <a:spcBef>
          <a:spcPts val="500"/>
        </a:spcBef>
        <a:spcAft>
          <a:spcPts val="600"/>
        </a:spcAft>
        <a:buFont typeface="Arial" panose="020B0604020202020204" pitchFamily="34" charset="0"/>
        <a:buChar char="•"/>
        <a:defRPr sz="2400" b="0" i="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100000"/>
        </a:lnSpc>
        <a:spcBef>
          <a:spcPts val="500"/>
        </a:spcBef>
        <a:spcAft>
          <a:spcPts val="600"/>
        </a:spcAft>
        <a:buFont typeface="Arial" panose="020B0604020202020204" pitchFamily="34" charset="0"/>
        <a:buChar char="•"/>
        <a:defRPr sz="2000" b="0" i="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100000"/>
        </a:lnSpc>
        <a:spcBef>
          <a:spcPts val="500"/>
        </a:spcBef>
        <a:spcAft>
          <a:spcPts val="600"/>
        </a:spcAft>
        <a:buFont typeface="Arial" panose="020B0604020202020204" pitchFamily="34" charset="0"/>
        <a:buChar char="•"/>
        <a:defRPr sz="1800" b="0" i="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100000"/>
        </a:lnSpc>
        <a:spcBef>
          <a:spcPts val="500"/>
        </a:spcBef>
        <a:spcAft>
          <a:spcPts val="600"/>
        </a:spcAft>
        <a:buFont typeface="Arial" panose="020B0604020202020204" pitchFamily="34" charset="0"/>
        <a:buChar char="•"/>
        <a:defRPr sz="18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2.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microsoft.com/office/2018/10/relationships/comments" Target="../comments/modernComment_7FFE5F78_A7F045E9.xml"/><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hyperlink" Target="https://journalforclinicalstudies.com/wp-content/uploads/2024/07/WCG-Final-JCS.pdf"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8" Type="http://schemas.microsoft.com/office/2007/relationships/diagramDrawing" Target="../diagrams/drawing10.xml"/><Relationship Id="rId3" Type="http://schemas.microsoft.com/office/2018/10/relationships/comments" Target="../comments/modernComment_7FFE5F7E_C66A205D.xml"/><Relationship Id="rId7" Type="http://schemas.openxmlformats.org/officeDocument/2006/relationships/diagramColors" Target="../diagrams/colors10.xml"/><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diagramQuickStyle" Target="../diagrams/quickStyle10.xml"/><Relationship Id="rId5" Type="http://schemas.openxmlformats.org/officeDocument/2006/relationships/diagramLayout" Target="../diagrams/layout10.xml"/><Relationship Id="rId4" Type="http://schemas.openxmlformats.org/officeDocument/2006/relationships/diagramData" Target="../diagrams/data10.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3.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8" Type="http://schemas.openxmlformats.org/officeDocument/2006/relationships/diagramData" Target="../diagrams/data3.xml"/><Relationship Id="rId13" Type="http://schemas.openxmlformats.org/officeDocument/2006/relationships/image" Target="../media/image6.png"/><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 Id="rId14" Type="http://schemas.openxmlformats.org/officeDocument/2006/relationships/image" Target="../media/image7.sv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svg"/><Relationship Id="rId3" Type="http://schemas.openxmlformats.org/officeDocument/2006/relationships/diagramData" Target="../diagrams/data4.xml"/><Relationship Id="rId7" Type="http://schemas.microsoft.com/office/2007/relationships/diagramDrawing" Target="../diagrams/drawing4.xml"/><Relationship Id="rId12" Type="http://schemas.openxmlformats.org/officeDocument/2006/relationships/image" Target="../media/image13.png"/><Relationship Id="rId17" Type="http://schemas.openxmlformats.org/officeDocument/2006/relationships/image" Target="../media/image18.svg"/><Relationship Id="rId2" Type="http://schemas.openxmlformats.org/officeDocument/2006/relationships/notesSlide" Target="../notesSlides/notesSlide5.xml"/><Relationship Id="rId16" Type="http://schemas.openxmlformats.org/officeDocument/2006/relationships/image" Target="../media/image17.png"/><Relationship Id="rId1" Type="http://schemas.openxmlformats.org/officeDocument/2006/relationships/slideLayout" Target="../slideLayouts/slideLayout3.xml"/><Relationship Id="rId6" Type="http://schemas.openxmlformats.org/officeDocument/2006/relationships/diagramColors" Target="../diagrams/colors4.xml"/><Relationship Id="rId11" Type="http://schemas.openxmlformats.org/officeDocument/2006/relationships/image" Target="../media/image12.svg"/><Relationship Id="rId5" Type="http://schemas.openxmlformats.org/officeDocument/2006/relationships/diagramQuickStyle" Target="../diagrams/quickStyle4.xml"/><Relationship Id="rId15" Type="http://schemas.openxmlformats.org/officeDocument/2006/relationships/image" Target="../media/image16.svg"/><Relationship Id="rId10" Type="http://schemas.openxmlformats.org/officeDocument/2006/relationships/image" Target="../media/image11.png"/><Relationship Id="rId4" Type="http://schemas.openxmlformats.org/officeDocument/2006/relationships/diagramLayout" Target="../diagrams/layout4.xml"/><Relationship Id="rId9" Type="http://schemas.openxmlformats.org/officeDocument/2006/relationships/image" Target="../media/image10.svg"/><Relationship Id="rId1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4071B99-0290-4858-F1F6-938A79FECD7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10800000">
            <a:off x="-988" y="2791"/>
            <a:ext cx="12192000" cy="6858000"/>
          </a:xfrm>
          <a:prstGeom prst="rect">
            <a:avLst/>
          </a:prstGeom>
        </p:spPr>
      </p:pic>
      <p:sp>
        <p:nvSpPr>
          <p:cNvPr id="23" name="Rectangle 22">
            <a:extLst>
              <a:ext uri="{FF2B5EF4-FFF2-40B4-BE49-F238E27FC236}">
                <a16:creationId xmlns:a16="http://schemas.microsoft.com/office/drawing/2014/main" id="{38D1E470-A67E-57F8-6FD7-8CA82833B476}"/>
              </a:ext>
            </a:extLst>
          </p:cNvPr>
          <p:cNvSpPr/>
          <p:nvPr/>
        </p:nvSpPr>
        <p:spPr>
          <a:xfrm>
            <a:off x="-1073" y="0"/>
            <a:ext cx="12193073" cy="6858000"/>
          </a:xfrm>
          <a:prstGeom prst="rect">
            <a:avLst/>
          </a:prstGeom>
          <a:gradFill flip="none" rotWithShape="1">
            <a:gsLst>
              <a:gs pos="0">
                <a:srgbClr val="000000"/>
              </a:gs>
              <a:gs pos="87000">
                <a:srgbClr val="000000">
                  <a:alpha val="3779"/>
                </a:srgbClr>
              </a:gs>
              <a:gs pos="100000">
                <a:srgbClr val="000000">
                  <a:alpha val="0"/>
                </a:srgbClr>
              </a:gs>
            </a:gsLst>
            <a:lin ang="189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3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 name="Rectangle 1">
            <a:extLst>
              <a:ext uri="{FF2B5EF4-FFF2-40B4-BE49-F238E27FC236}">
                <a16:creationId xmlns:a16="http://schemas.microsoft.com/office/drawing/2014/main" id="{9C02433B-1713-4895-5031-D765346420FC}"/>
              </a:ext>
            </a:extLst>
          </p:cNvPr>
          <p:cNvSpPr/>
          <p:nvPr/>
        </p:nvSpPr>
        <p:spPr>
          <a:xfrm>
            <a:off x="2948608" y="2177142"/>
            <a:ext cx="9242404" cy="2917371"/>
          </a:xfrm>
          <a:prstGeom prst="rect">
            <a:avLst/>
          </a:prstGeom>
          <a:gradFill>
            <a:gsLst>
              <a:gs pos="0">
                <a:schemeClr val="accent3">
                  <a:lumMod val="100000"/>
                </a:schemeClr>
              </a:gs>
              <a:gs pos="100000">
                <a:schemeClr val="accent2"/>
              </a:gs>
            </a:gsLst>
            <a:lin ang="27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3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 name="Title 1">
            <a:extLst>
              <a:ext uri="{FF2B5EF4-FFF2-40B4-BE49-F238E27FC236}">
                <a16:creationId xmlns:a16="http://schemas.microsoft.com/office/drawing/2014/main" id="{FB102180-B398-0435-1248-6A63DF28F145}"/>
              </a:ext>
            </a:extLst>
          </p:cNvPr>
          <p:cNvSpPr txBox="1">
            <a:spLocks/>
          </p:cNvSpPr>
          <p:nvPr/>
        </p:nvSpPr>
        <p:spPr>
          <a:xfrm>
            <a:off x="2993572" y="2177143"/>
            <a:ext cx="6249820" cy="2673512"/>
          </a:xfrm>
          <a:prstGeom prst="rect">
            <a:avLst/>
          </a:prstGeom>
        </p:spPr>
        <p:txBody>
          <a:bodyPr>
            <a:noAutofit/>
          </a:bodyPr>
          <a:lstStyle>
            <a:lvl1pPr algn="l" defTabSz="914400" rtl="0" eaLnBrk="1" latinLnBrk="0" hangingPunct="1">
              <a:lnSpc>
                <a:spcPct val="100000"/>
              </a:lnSpc>
              <a:spcBef>
                <a:spcPct val="0"/>
              </a:spcBef>
              <a:buNone/>
              <a:defRPr sz="3600" b="0" i="0" kern="1200">
                <a:solidFill>
                  <a:schemeClr val="accent1"/>
                </a:solidFill>
                <a:latin typeface="Arial" panose="020B0604020202020204" pitchFamily="34" charset="0"/>
                <a:ea typeface="+mj-ea"/>
                <a:cs typeface="+mj-cs"/>
              </a:defRPr>
            </a:lvl1pPr>
          </a:lstStyle>
          <a:p>
            <a:r>
              <a:rPr lang="en-US" sz="2400" dirty="0">
                <a:solidFill>
                  <a:schemeClr val="bg1"/>
                </a:solidFill>
              </a:rPr>
              <a:t>DIA Consortium</a:t>
            </a:r>
          </a:p>
          <a:p>
            <a:r>
              <a:rPr lang="en-US" sz="2400" dirty="0">
                <a:solidFill>
                  <a:schemeClr val="bg1"/>
                </a:solidFill>
              </a:rPr>
              <a:t>Participant Compensation in Clinical Trials</a:t>
            </a:r>
          </a:p>
          <a:p>
            <a:r>
              <a:rPr lang="en-US" sz="2400" dirty="0">
                <a:solidFill>
                  <a:schemeClr val="bg1"/>
                </a:solidFill>
              </a:rPr>
              <a:t>Landscape Analysis</a:t>
            </a:r>
          </a:p>
          <a:p>
            <a:endParaRPr lang="en-US" sz="2800" dirty="0">
              <a:solidFill>
                <a:schemeClr val="bg1"/>
              </a:solidFill>
            </a:endParaRPr>
          </a:p>
          <a:p>
            <a:r>
              <a:rPr lang="en-US" sz="2400" dirty="0">
                <a:solidFill>
                  <a:schemeClr val="bg1"/>
                </a:solidFill>
              </a:rPr>
              <a:t>August 27, 2024</a:t>
            </a:r>
            <a:endParaRPr kumimoji="0" lang="en-US" sz="2400" b="1" i="0" u="none" strike="noStrike" kern="1200" cap="none" spc="0" normalizeH="0" baseline="0" noProof="0" dirty="0">
              <a:ln>
                <a:noFill/>
              </a:ln>
              <a:solidFill>
                <a:schemeClr val="bg1"/>
              </a:solidFill>
              <a:effectLst/>
              <a:uLnTx/>
              <a:uFillTx/>
              <a:latin typeface="Arial" panose="020B0604020202020204" pitchFamily="34" charset="0"/>
              <a:ea typeface="+mj-ea"/>
              <a:cs typeface="+mj-cs"/>
            </a:endParaRPr>
          </a:p>
        </p:txBody>
      </p:sp>
      <p:pic>
        <p:nvPicPr>
          <p:cNvPr id="7" name="Picture 6">
            <a:extLst>
              <a:ext uri="{FF2B5EF4-FFF2-40B4-BE49-F238E27FC236}">
                <a16:creationId xmlns:a16="http://schemas.microsoft.com/office/drawing/2014/main" id="{750FF491-80EF-5FAB-CFDE-9121EDE9E59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828022" y="4280913"/>
            <a:ext cx="1258455" cy="583045"/>
          </a:xfrm>
          <a:prstGeom prst="rect">
            <a:avLst/>
          </a:prstGeom>
        </p:spPr>
      </p:pic>
      <p:pic>
        <p:nvPicPr>
          <p:cNvPr id="8" name="Picture 7">
            <a:extLst>
              <a:ext uri="{FF2B5EF4-FFF2-40B4-BE49-F238E27FC236}">
                <a16:creationId xmlns:a16="http://schemas.microsoft.com/office/drawing/2014/main" id="{104CF79C-FF1C-EF38-43FF-44A7F7215B7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0" y="0"/>
            <a:ext cx="109225" cy="6858000"/>
          </a:xfrm>
          <a:prstGeom prst="rect">
            <a:avLst/>
          </a:prstGeom>
        </p:spPr>
      </p:pic>
    </p:spTree>
    <p:extLst>
      <p:ext uri="{BB962C8B-B14F-4D97-AF65-F5344CB8AC3E}">
        <p14:creationId xmlns:p14="http://schemas.microsoft.com/office/powerpoint/2010/main" val="3028512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7CF7F4-6A17-B7D7-EED1-1643D0349505}"/>
              </a:ext>
            </a:extLst>
          </p:cNvPr>
          <p:cNvSpPr>
            <a:spLocks noGrp="1"/>
          </p:cNvSpPr>
          <p:nvPr>
            <p:ph type="title"/>
          </p:nvPr>
        </p:nvSpPr>
        <p:spPr/>
        <p:txBody>
          <a:bodyPr/>
          <a:lstStyle/>
          <a:p>
            <a:r>
              <a:rPr lang="en-US" sz="2800" dirty="0"/>
              <a:t>Do you think enrollment is impacted by the types, amounts of payments offered? How is retention impacted?</a:t>
            </a:r>
          </a:p>
        </p:txBody>
      </p:sp>
      <p:graphicFrame>
        <p:nvGraphicFramePr>
          <p:cNvPr id="6" name="Content Placeholder 5">
            <a:extLst>
              <a:ext uri="{FF2B5EF4-FFF2-40B4-BE49-F238E27FC236}">
                <a16:creationId xmlns:a16="http://schemas.microsoft.com/office/drawing/2014/main" id="{9872BF4F-8402-0C21-6F58-D9DF5F935DDD}"/>
              </a:ext>
            </a:extLst>
          </p:cNvPr>
          <p:cNvGraphicFramePr>
            <a:graphicFrameLocks noGrp="1"/>
          </p:cNvGraphicFramePr>
          <p:nvPr>
            <p:ph idx="1"/>
            <p:extLst>
              <p:ext uri="{D42A27DB-BD31-4B8C-83A1-F6EECF244321}">
                <p14:modId xmlns:p14="http://schemas.microsoft.com/office/powerpoint/2010/main" val="1732472932"/>
              </p:ext>
            </p:extLst>
          </p:nvPr>
        </p:nvGraphicFramePr>
        <p:xfrm>
          <a:off x="348343" y="1228453"/>
          <a:ext cx="11495313" cy="46672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oter Placeholder 3">
            <a:extLst>
              <a:ext uri="{FF2B5EF4-FFF2-40B4-BE49-F238E27FC236}">
                <a16:creationId xmlns:a16="http://schemas.microsoft.com/office/drawing/2014/main" id="{F3434BC8-1C26-E05A-C369-C65D0B0B5407}"/>
              </a:ext>
            </a:extLst>
          </p:cNvPr>
          <p:cNvSpPr>
            <a:spLocks noGrp="1"/>
          </p:cNvSpPr>
          <p:nvPr>
            <p:ph type="ftr" sz="quarter" idx="10"/>
          </p:nvPr>
        </p:nvSpPr>
        <p:spPr>
          <a:xfrm>
            <a:off x="7728856" y="6181344"/>
            <a:ext cx="4114800" cy="365125"/>
          </a:xfrm>
          <a:prstGeom prst="rect">
            <a:avLst/>
          </a:prstGeom>
        </p:spPr>
        <p:txBody>
          <a:bodyPr vert="horz" lIns="91440" tIns="45720" rIns="91440" bIns="45720" rtlCol="0" anchor="ctr"/>
          <a:lstStyle>
            <a:defPPr>
              <a:defRPr lang="en-US"/>
            </a:defPPr>
            <a:lvl1pPr marL="0" algn="r" defTabSz="914400" rtl="0" eaLnBrk="1" fontAlgn="ctr" latinLnBrk="0" hangingPunct="1">
              <a:defRPr lang="en-US" sz="1000" b="0" i="0" kern="1200" smtClean="0">
                <a:solidFill>
                  <a:schemeClr val="tx1">
                    <a:tint val="75000"/>
                  </a:schemeClr>
                </a:solidFill>
                <a:latin typeface="Arial"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 </a:t>
            </a:r>
            <a:fld id="{AC0CF5FD-8980-C845-97C0-867271FD9894}" type="datetimeyyyy">
              <a:rPr smtClean="0"/>
              <a:pPr/>
              <a:t>2024</a:t>
            </a:fld>
            <a:r>
              <a:t> DIA | Page </a:t>
            </a:r>
            <a:fld id="{F3C2AA84-9992-E441-90DB-CF970435AE96}" type="slidenum">
              <a:rPr smtClean="0"/>
              <a:pPr/>
              <a:t>10</a:t>
            </a:fld>
            <a:endParaRPr lang="en-US" dirty="0"/>
          </a:p>
        </p:txBody>
      </p:sp>
    </p:spTree>
    <p:extLst>
      <p:ext uri="{BB962C8B-B14F-4D97-AF65-F5344CB8AC3E}">
        <p14:creationId xmlns:p14="http://schemas.microsoft.com/office/powerpoint/2010/main" val="9057833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F9CC11-C928-0744-0938-66825737661D}"/>
              </a:ext>
            </a:extLst>
          </p:cNvPr>
          <p:cNvSpPr>
            <a:spLocks noGrp="1"/>
          </p:cNvSpPr>
          <p:nvPr>
            <p:ph type="title"/>
          </p:nvPr>
        </p:nvSpPr>
        <p:spPr>
          <a:xfrm>
            <a:off x="348341" y="325478"/>
            <a:ext cx="11495313" cy="851605"/>
          </a:xfrm>
        </p:spPr>
        <p:txBody>
          <a:bodyPr/>
          <a:lstStyle/>
          <a:p>
            <a:r>
              <a:rPr lang="en-US" sz="3200" dirty="0">
                <a:solidFill>
                  <a:schemeClr val="accent2"/>
                </a:solidFill>
              </a:rPr>
              <a:t>SOC Co-Pays &amp; Meds: Patchwork Responses/Approaches  </a:t>
            </a:r>
            <a:br>
              <a:rPr lang="en-US" sz="3200" dirty="0">
                <a:solidFill>
                  <a:schemeClr val="accent2"/>
                </a:solidFill>
              </a:rPr>
            </a:br>
            <a:endParaRPr lang="en-US" sz="3200" dirty="0"/>
          </a:p>
        </p:txBody>
      </p:sp>
      <p:graphicFrame>
        <p:nvGraphicFramePr>
          <p:cNvPr id="25" name="Content Placeholder 24">
            <a:extLst>
              <a:ext uri="{FF2B5EF4-FFF2-40B4-BE49-F238E27FC236}">
                <a16:creationId xmlns:a16="http://schemas.microsoft.com/office/drawing/2014/main" id="{34D851D2-D530-FAFE-5B37-574ED382AD95}"/>
              </a:ext>
            </a:extLst>
          </p:cNvPr>
          <p:cNvGraphicFramePr>
            <a:graphicFrameLocks noGrp="1"/>
          </p:cNvGraphicFramePr>
          <p:nvPr>
            <p:ph idx="1"/>
            <p:extLst>
              <p:ext uri="{D42A27DB-BD31-4B8C-83A1-F6EECF244321}">
                <p14:modId xmlns:p14="http://schemas.microsoft.com/office/powerpoint/2010/main" val="2810725685"/>
              </p:ext>
            </p:extLst>
          </p:nvPr>
        </p:nvGraphicFramePr>
        <p:xfrm>
          <a:off x="348341" y="1097790"/>
          <a:ext cx="11495313" cy="50089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467258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ontent Placeholder 10">
            <a:extLst>
              <a:ext uri="{FF2B5EF4-FFF2-40B4-BE49-F238E27FC236}">
                <a16:creationId xmlns:a16="http://schemas.microsoft.com/office/drawing/2014/main" id="{B944249E-6DC7-9BA3-8B73-6FD9EEC4C2D4}"/>
              </a:ext>
            </a:extLst>
          </p:cNvPr>
          <p:cNvGraphicFramePr>
            <a:graphicFrameLocks noGrp="1"/>
          </p:cNvGraphicFramePr>
          <p:nvPr>
            <p:ph idx="1"/>
            <p:extLst>
              <p:ext uri="{D42A27DB-BD31-4B8C-83A1-F6EECF244321}">
                <p14:modId xmlns:p14="http://schemas.microsoft.com/office/powerpoint/2010/main" val="2246032831"/>
              </p:ext>
            </p:extLst>
          </p:nvPr>
        </p:nvGraphicFramePr>
        <p:xfrm>
          <a:off x="1071154" y="425466"/>
          <a:ext cx="10948347" cy="6385568"/>
        </p:xfrm>
        <a:graphic>
          <a:graphicData uri="http://schemas.openxmlformats.org/drawingml/2006/table">
            <a:tbl>
              <a:tblPr firstRow="1" bandRow="1">
                <a:tableStyleId>{0E3FDE45-AF77-4B5C-9715-49D594BDF05E}</a:tableStyleId>
              </a:tblPr>
              <a:tblGrid>
                <a:gridCol w="5559669">
                  <a:extLst>
                    <a:ext uri="{9D8B030D-6E8A-4147-A177-3AD203B41FA5}">
                      <a16:colId xmlns:a16="http://schemas.microsoft.com/office/drawing/2014/main" val="124648263"/>
                    </a:ext>
                  </a:extLst>
                </a:gridCol>
                <a:gridCol w="5388678">
                  <a:extLst>
                    <a:ext uri="{9D8B030D-6E8A-4147-A177-3AD203B41FA5}">
                      <a16:colId xmlns:a16="http://schemas.microsoft.com/office/drawing/2014/main" val="1458138113"/>
                    </a:ext>
                  </a:extLst>
                </a:gridCol>
              </a:tblGrid>
              <a:tr h="2478704">
                <a:tc>
                  <a:txBody>
                    <a:bodyPr/>
                    <a:lstStyle/>
                    <a:p>
                      <a:pPr algn="ctr"/>
                      <a:r>
                        <a:rPr lang="en-US" sz="1800" dirty="0">
                          <a:solidFill>
                            <a:schemeClr val="tx1">
                              <a:lumMod val="75000"/>
                            </a:schemeClr>
                          </a:solidFill>
                        </a:rPr>
                        <a:t>Strengths</a:t>
                      </a:r>
                    </a:p>
                    <a:p>
                      <a:pPr algn="l"/>
                      <a:endParaRPr lang="en-US" sz="1800" dirty="0">
                        <a:solidFill>
                          <a:schemeClr val="bg1">
                            <a:lumMod val="50000"/>
                          </a:schemeClr>
                        </a:solidFill>
                      </a:endParaRPr>
                    </a:p>
                    <a:p>
                      <a:pPr marL="285750" indent="-285750" algn="l">
                        <a:buFont typeface="Arial" panose="020B0604020202020204" pitchFamily="34" charset="0"/>
                        <a:buChar char="•"/>
                      </a:pPr>
                      <a:r>
                        <a:rPr lang="en-US" sz="1600" b="1" dirty="0">
                          <a:solidFill>
                            <a:schemeClr val="tx1">
                              <a:lumMod val="75000"/>
                            </a:schemeClr>
                          </a:solidFill>
                        </a:rPr>
                        <a:t>Internal champions </a:t>
                      </a:r>
                      <a:r>
                        <a:rPr lang="en-US" sz="1600" b="0" dirty="0">
                          <a:solidFill>
                            <a:schemeClr val="tx1">
                              <a:lumMod val="75000"/>
                            </a:schemeClr>
                          </a:solidFill>
                        </a:rPr>
                        <a:t>to drive strategic approach</a:t>
                      </a:r>
                    </a:p>
                    <a:p>
                      <a:pPr marL="285750" indent="-285750" algn="l">
                        <a:buFont typeface="Arial" panose="020B0604020202020204" pitchFamily="34" charset="0"/>
                        <a:buChar char="•"/>
                      </a:pPr>
                      <a:r>
                        <a:rPr lang="en-US" sz="1600" b="0" dirty="0">
                          <a:solidFill>
                            <a:schemeClr val="tx1">
                              <a:lumMod val="75000"/>
                            </a:schemeClr>
                          </a:solidFill>
                        </a:rPr>
                        <a:t>Developing &amp;/or refining internal guidelines</a:t>
                      </a:r>
                    </a:p>
                    <a:p>
                      <a:pPr marL="285750" indent="-285750" algn="l">
                        <a:buFont typeface="Arial" panose="020B0604020202020204" pitchFamily="34" charset="0"/>
                        <a:buChar char="•"/>
                      </a:pPr>
                      <a:r>
                        <a:rPr lang="en-US" sz="1600" b="0" dirty="0">
                          <a:solidFill>
                            <a:schemeClr val="tx1">
                              <a:lumMod val="75000"/>
                            </a:schemeClr>
                          </a:solidFill>
                        </a:rPr>
                        <a:t>Consensus </a:t>
                      </a:r>
                      <a:r>
                        <a:rPr lang="en-US" sz="1600" b="1" dirty="0">
                          <a:solidFill>
                            <a:schemeClr val="tx1">
                              <a:lumMod val="75000"/>
                            </a:schemeClr>
                          </a:solidFill>
                        </a:rPr>
                        <a:t>for reimbursement expenses</a:t>
                      </a:r>
                    </a:p>
                  </a:txBody>
                  <a:tcPr marL="68585" marR="68585" marT="34292" marB="34292"/>
                </a:tc>
                <a:tc>
                  <a:txBody>
                    <a:bodyPr/>
                    <a:lstStyle/>
                    <a:p>
                      <a:pPr algn="ctr"/>
                      <a:r>
                        <a:rPr lang="en-US" sz="1800" dirty="0">
                          <a:solidFill>
                            <a:schemeClr val="tx1">
                              <a:lumMod val="75000"/>
                            </a:schemeClr>
                          </a:solidFill>
                        </a:rPr>
                        <a:t>Weaknesses </a:t>
                      </a:r>
                    </a:p>
                    <a:p>
                      <a:pPr algn="ctr"/>
                      <a:endParaRPr lang="en-US" sz="1800" dirty="0">
                        <a:solidFill>
                          <a:schemeClr val="bg1">
                            <a:lumMod val="50000"/>
                          </a:schemeClr>
                        </a:solidFil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0" dirty="0">
                          <a:solidFill>
                            <a:schemeClr val="tx1">
                              <a:lumMod val="75000"/>
                            </a:schemeClr>
                          </a:solidFill>
                        </a:rPr>
                        <a:t>Lack of harmonized, </a:t>
                      </a:r>
                      <a:r>
                        <a:rPr lang="en-US" sz="1600" b="1" dirty="0">
                          <a:solidFill>
                            <a:schemeClr val="tx1">
                              <a:lumMod val="75000"/>
                            </a:schemeClr>
                          </a:solidFill>
                        </a:rPr>
                        <a:t>non-standardized </a:t>
                      </a:r>
                      <a:r>
                        <a:rPr lang="en-US" sz="1600" b="0" dirty="0">
                          <a:solidFill>
                            <a:schemeClr val="tx1">
                              <a:lumMod val="75000"/>
                            </a:schemeClr>
                          </a:solidFill>
                        </a:rPr>
                        <a:t>approach across TAs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1" dirty="0">
                          <a:solidFill>
                            <a:schemeClr val="tx1">
                              <a:lumMod val="75000"/>
                            </a:schemeClr>
                          </a:solidFill>
                        </a:rPr>
                        <a:t>Lack of consensus </a:t>
                      </a:r>
                      <a:r>
                        <a:rPr lang="en-US" sz="1600" b="0" dirty="0">
                          <a:solidFill>
                            <a:schemeClr val="tx1">
                              <a:lumMod val="75000"/>
                            </a:schemeClr>
                          </a:solidFill>
                        </a:rPr>
                        <a:t>on nomenclature, time &amp; effort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0" dirty="0">
                          <a:solidFill>
                            <a:schemeClr val="tx1">
                              <a:lumMod val="75000"/>
                            </a:schemeClr>
                          </a:solidFill>
                        </a:rPr>
                        <a:t>Fair pricing </a:t>
                      </a:r>
                      <a:r>
                        <a:rPr lang="en-US" sz="1600" b="1" dirty="0">
                          <a:solidFill>
                            <a:schemeClr val="tx1">
                              <a:lumMod val="75000"/>
                            </a:schemeClr>
                          </a:solidFill>
                        </a:rPr>
                        <a:t>complexities</a:t>
                      </a:r>
                    </a:p>
                    <a:p>
                      <a:pPr marL="285750" indent="-285750" algn="l">
                        <a:buFont typeface="Arial" panose="020B0604020202020204" pitchFamily="34" charset="0"/>
                        <a:buChar char="•"/>
                      </a:pPr>
                      <a:r>
                        <a:rPr lang="en-US" sz="1600" b="1" dirty="0">
                          <a:solidFill>
                            <a:schemeClr val="tx1">
                              <a:lumMod val="75000"/>
                            </a:schemeClr>
                          </a:solidFill>
                        </a:rPr>
                        <a:t>Risk aversion </a:t>
                      </a:r>
                      <a:r>
                        <a:rPr lang="en-US" sz="1600" b="0" dirty="0">
                          <a:solidFill>
                            <a:schemeClr val="tx1">
                              <a:lumMod val="75000"/>
                            </a:schemeClr>
                          </a:solidFill>
                        </a:rPr>
                        <a:t>to unlicensed childcare payments</a:t>
                      </a:r>
                    </a:p>
                    <a:p>
                      <a:pPr marL="285750" indent="-285750" algn="l">
                        <a:buFont typeface="Arial" panose="020B0604020202020204" pitchFamily="34" charset="0"/>
                        <a:buChar char="•"/>
                      </a:pPr>
                      <a:r>
                        <a:rPr lang="en-US" sz="1600" b="1" dirty="0">
                          <a:solidFill>
                            <a:schemeClr val="tx1">
                              <a:lumMod val="75000"/>
                            </a:schemeClr>
                          </a:solidFill>
                        </a:rPr>
                        <a:t>Misperceptions </a:t>
                      </a:r>
                      <a:r>
                        <a:rPr lang="en-US" sz="1600" b="0" dirty="0">
                          <a:solidFill>
                            <a:schemeClr val="tx1">
                              <a:lumMod val="75000"/>
                            </a:schemeClr>
                          </a:solidFill>
                        </a:rPr>
                        <a:t>about improper inducement</a:t>
                      </a:r>
                    </a:p>
                    <a:p>
                      <a:pPr marL="285750" indent="-285750" algn="l">
                        <a:buFont typeface="Arial" panose="020B0604020202020204" pitchFamily="34" charset="0"/>
                        <a:buChar char="•"/>
                      </a:pPr>
                      <a:r>
                        <a:rPr lang="en-US" sz="1600" b="0" dirty="0">
                          <a:solidFill>
                            <a:schemeClr val="tx1">
                              <a:lumMod val="75000"/>
                            </a:schemeClr>
                          </a:solidFill>
                        </a:rPr>
                        <a:t>SOC approaches </a:t>
                      </a:r>
                      <a:r>
                        <a:rPr lang="en-US" sz="1600" b="1" dirty="0">
                          <a:solidFill>
                            <a:schemeClr val="tx1">
                              <a:lumMod val="75000"/>
                            </a:schemeClr>
                          </a:solidFill>
                        </a:rPr>
                        <a:t>undefined and lack of knowledge on allowance for covering SOC meds</a:t>
                      </a:r>
                    </a:p>
                    <a:p>
                      <a:pPr marL="285750" indent="-285750" algn="l">
                        <a:buFont typeface="Arial" panose="020B0604020202020204" pitchFamily="34" charset="0"/>
                        <a:buChar char="•"/>
                      </a:pPr>
                      <a:r>
                        <a:rPr lang="en-US" sz="1600" b="1" dirty="0">
                          <a:solidFill>
                            <a:schemeClr val="tx1">
                              <a:lumMod val="75000"/>
                            </a:schemeClr>
                          </a:solidFill>
                        </a:rPr>
                        <a:t>Lack </a:t>
                      </a:r>
                      <a:r>
                        <a:rPr lang="en-US" sz="1600" b="0" dirty="0">
                          <a:solidFill>
                            <a:schemeClr val="tx1">
                              <a:lumMod val="75000"/>
                            </a:schemeClr>
                          </a:solidFill>
                        </a:rPr>
                        <a:t>of any type of consistent internal data gathering</a:t>
                      </a:r>
                    </a:p>
                  </a:txBody>
                  <a:tcPr marL="68585" marR="68585" marT="34292" marB="34292"/>
                </a:tc>
                <a:extLst>
                  <a:ext uri="{0D108BD9-81ED-4DB2-BD59-A6C34878D82A}">
                    <a16:rowId xmlns:a16="http://schemas.microsoft.com/office/drawing/2014/main" val="773249099"/>
                  </a:ext>
                </a:extLst>
              </a:tr>
              <a:tr h="3545458">
                <a:tc>
                  <a:txBody>
                    <a:bodyPr/>
                    <a:lstStyle/>
                    <a:p>
                      <a:pPr algn="ctr"/>
                      <a:r>
                        <a:rPr lang="en-US" sz="1200" dirty="0"/>
                        <a:t> </a:t>
                      </a:r>
                      <a:r>
                        <a:rPr lang="en-US" sz="1800" b="1" dirty="0">
                          <a:solidFill>
                            <a:schemeClr val="tx1">
                              <a:lumMod val="75000"/>
                            </a:schemeClr>
                          </a:solidFill>
                        </a:rPr>
                        <a:t>Opportunities</a:t>
                      </a:r>
                    </a:p>
                    <a:p>
                      <a:pPr algn="l"/>
                      <a:endParaRPr lang="en-US" sz="1800" dirty="0"/>
                    </a:p>
                    <a:p>
                      <a:pPr marL="285750" indent="-285750" algn="l">
                        <a:buFont typeface="Arial" panose="020B0604020202020204" pitchFamily="34" charset="0"/>
                        <a:buChar char="•"/>
                      </a:pPr>
                      <a:r>
                        <a:rPr lang="en-US" sz="1400" b="1" dirty="0">
                          <a:solidFill>
                            <a:schemeClr val="tx1">
                              <a:lumMod val="75000"/>
                            </a:schemeClr>
                          </a:solidFill>
                        </a:rPr>
                        <a:t>Studies &amp; Polls:  </a:t>
                      </a:r>
                      <a:r>
                        <a:rPr lang="en-US" sz="1400" b="0" dirty="0">
                          <a:solidFill>
                            <a:schemeClr val="tx1">
                              <a:lumMod val="75000"/>
                            </a:schemeClr>
                          </a:solidFill>
                        </a:rPr>
                        <a:t>(a) Partner with academic institution to conduct retrospective analysis/case studies; (b) DIA poll to understand the ‘average’ and outlier coverage policies/behaviors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1" dirty="0">
                          <a:solidFill>
                            <a:schemeClr val="tx1">
                              <a:lumMod val="75000"/>
                            </a:schemeClr>
                          </a:solidFill>
                        </a:rPr>
                        <a:t>New Research</a:t>
                      </a:r>
                      <a:r>
                        <a:rPr lang="en-US" sz="1400" b="0" dirty="0">
                          <a:solidFill>
                            <a:schemeClr val="tx1">
                              <a:lumMod val="75000"/>
                            </a:schemeClr>
                          </a:solidFill>
                        </a:rPr>
                        <a:t> to enhance understanding of </a:t>
                      </a:r>
                      <a:r>
                        <a:rPr lang="en-US" sz="1400" b="1" dirty="0">
                          <a:solidFill>
                            <a:schemeClr val="tx1">
                              <a:lumMod val="75000"/>
                            </a:schemeClr>
                          </a:solidFill>
                        </a:rPr>
                        <a:t>institutional policies </a:t>
                      </a:r>
                      <a:r>
                        <a:rPr lang="en-US" sz="1400" b="0" dirty="0">
                          <a:solidFill>
                            <a:schemeClr val="tx1">
                              <a:lumMod val="75000"/>
                            </a:schemeClr>
                          </a:solidFill>
                        </a:rPr>
                        <a:t>that may supersede sponsor efforts in providing for financial needs &amp; look to influence a change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1" dirty="0">
                          <a:solidFill>
                            <a:schemeClr val="tx1">
                              <a:lumMod val="75000"/>
                            </a:schemeClr>
                          </a:solidFill>
                        </a:rPr>
                        <a:t>Education</a:t>
                      </a:r>
                      <a:r>
                        <a:rPr lang="en-US" sz="1400" b="0" dirty="0">
                          <a:solidFill>
                            <a:schemeClr val="tx1">
                              <a:lumMod val="75000"/>
                            </a:schemeClr>
                          </a:solidFill>
                        </a:rPr>
                        <a:t>:  Provide myth-busting to </a:t>
                      </a:r>
                      <a:r>
                        <a:rPr lang="en-US" sz="1400" b="1" dirty="0">
                          <a:solidFill>
                            <a:schemeClr val="tx1">
                              <a:lumMod val="75000"/>
                            </a:schemeClr>
                          </a:solidFill>
                        </a:rPr>
                        <a:t>proper </a:t>
                      </a:r>
                      <a:r>
                        <a:rPr lang="en-US" sz="1400" b="0" dirty="0">
                          <a:solidFill>
                            <a:schemeClr val="tx1">
                              <a:lumMod val="75000"/>
                            </a:schemeClr>
                          </a:solidFill>
                        </a:rPr>
                        <a:t>audiences/stakeholders</a:t>
                      </a:r>
                      <a:r>
                        <a:rPr lang="en-US" sz="1400" dirty="0">
                          <a:solidFill>
                            <a:schemeClr val="tx1">
                              <a:lumMod val="75000"/>
                            </a:schemeClr>
                          </a:solidFill>
                        </a:rPr>
                        <a:t> &amp; senior leadership</a:t>
                      </a:r>
                    </a:p>
                    <a:p>
                      <a:pPr marL="285750" indent="-285750" algn="l">
                        <a:buFont typeface="Arial" panose="020B0604020202020204" pitchFamily="34" charset="0"/>
                        <a:buChar char="•"/>
                      </a:pPr>
                      <a:r>
                        <a:rPr lang="en-US" sz="1400" b="1" dirty="0">
                          <a:solidFill>
                            <a:schemeClr val="tx1">
                              <a:lumMod val="75000"/>
                            </a:schemeClr>
                          </a:solidFill>
                        </a:rPr>
                        <a:t>Co-create </a:t>
                      </a:r>
                      <a:r>
                        <a:rPr lang="en-US" sz="1400" b="0" dirty="0">
                          <a:solidFill>
                            <a:schemeClr val="tx1">
                              <a:lumMod val="75000"/>
                            </a:schemeClr>
                          </a:solidFill>
                        </a:rPr>
                        <a:t>a mature &amp; robust  industry-wide participant payment </a:t>
                      </a:r>
                      <a:r>
                        <a:rPr lang="en-US" sz="1400" b="1" dirty="0">
                          <a:solidFill>
                            <a:schemeClr val="tx1">
                              <a:lumMod val="75000"/>
                            </a:schemeClr>
                          </a:solidFill>
                        </a:rPr>
                        <a:t>model</a:t>
                      </a:r>
                      <a:r>
                        <a:rPr lang="en-US" sz="1400" b="0" dirty="0">
                          <a:solidFill>
                            <a:schemeClr val="tx1">
                              <a:lumMod val="75000"/>
                            </a:schemeClr>
                          </a:solidFill>
                        </a:rPr>
                        <a:t> – to include SOC meds &amp; sponsor coverage impact [fuller guidelines, new costing tool, standardized nomenclature, data gathering, etc..]</a:t>
                      </a:r>
                    </a:p>
                    <a:p>
                      <a:pPr marL="285750" indent="-285750" algn="l">
                        <a:buFont typeface="Arial" panose="020B0604020202020204" pitchFamily="34" charset="0"/>
                        <a:buChar char="•"/>
                      </a:pPr>
                      <a:r>
                        <a:rPr lang="en-US" sz="1400" b="1" dirty="0">
                          <a:solidFill>
                            <a:schemeClr val="tx1">
                              <a:lumMod val="75000"/>
                            </a:schemeClr>
                          </a:solidFill>
                        </a:rPr>
                        <a:t>Formal Endorsement:  </a:t>
                      </a:r>
                      <a:r>
                        <a:rPr lang="en-US" sz="1400" b="0" dirty="0">
                          <a:solidFill>
                            <a:schemeClr val="tx1">
                              <a:lumMod val="75000"/>
                            </a:schemeClr>
                          </a:solidFill>
                        </a:rPr>
                        <a:t>by Leaders  </a:t>
                      </a:r>
                    </a:p>
                    <a:p>
                      <a:pPr marL="285750" indent="-285750" algn="l">
                        <a:buFont typeface="Arial" panose="020B0604020202020204" pitchFamily="34" charset="0"/>
                        <a:buChar char="•"/>
                      </a:pPr>
                      <a:r>
                        <a:rPr lang="en-US" sz="1400" b="1" dirty="0">
                          <a:solidFill>
                            <a:schemeClr val="tx1">
                              <a:lumMod val="75000"/>
                            </a:schemeClr>
                          </a:solidFill>
                        </a:rPr>
                        <a:t>Part II </a:t>
                      </a:r>
                      <a:r>
                        <a:rPr lang="en-US" sz="1400" dirty="0">
                          <a:solidFill>
                            <a:schemeClr val="tx1">
                              <a:lumMod val="75000"/>
                            </a:schemeClr>
                          </a:solidFill>
                        </a:rPr>
                        <a:t>-- Global/OUS mapping</a:t>
                      </a:r>
                    </a:p>
                    <a:p>
                      <a:pPr marL="0" indent="0" algn="l">
                        <a:buFont typeface="Arial" panose="020B0604020202020204" pitchFamily="34" charset="0"/>
                        <a:buNone/>
                      </a:pPr>
                      <a:endParaRPr lang="en-US" sz="1400" b="1" dirty="0">
                        <a:solidFill>
                          <a:schemeClr val="tx1">
                            <a:lumMod val="75000"/>
                          </a:schemeClr>
                        </a:solidFill>
                      </a:endParaRPr>
                    </a:p>
                  </a:txBody>
                  <a:tcPr marL="68585" marR="68585" marT="34292" marB="34292"/>
                </a:tc>
                <a:tc>
                  <a:txBody>
                    <a:bodyPr/>
                    <a:lstStyle/>
                    <a:p>
                      <a:pPr algn="ctr"/>
                      <a:r>
                        <a:rPr lang="en-US" sz="1800" b="1" dirty="0">
                          <a:solidFill>
                            <a:schemeClr val="tx1">
                              <a:lumMod val="75000"/>
                            </a:schemeClr>
                          </a:solidFill>
                        </a:rPr>
                        <a:t>Threats</a:t>
                      </a:r>
                    </a:p>
                    <a:p>
                      <a:pPr marL="0" indent="0" algn="l">
                        <a:buFont typeface="Arial" panose="020B0604020202020204" pitchFamily="34" charset="0"/>
                        <a:buNone/>
                      </a:pPr>
                      <a:endParaRPr lang="en-US" sz="1800" b="0" dirty="0">
                        <a:solidFill>
                          <a:schemeClr val="bg1">
                            <a:lumMod val="50000"/>
                          </a:schemeClr>
                        </a:solidFill>
                      </a:endParaRPr>
                    </a:p>
                    <a:p>
                      <a:pPr marL="285750" indent="-285750" algn="l">
                        <a:buFont typeface="Arial" panose="020B0604020202020204" pitchFamily="34" charset="0"/>
                        <a:buChar char="•"/>
                      </a:pPr>
                      <a:r>
                        <a:rPr lang="en-US" sz="1800" b="0" dirty="0">
                          <a:solidFill>
                            <a:schemeClr val="tx1">
                              <a:lumMod val="75000"/>
                            </a:schemeClr>
                          </a:solidFill>
                        </a:rPr>
                        <a:t>‘</a:t>
                      </a:r>
                      <a:r>
                        <a:rPr lang="en-US" sz="1600" b="0" dirty="0">
                          <a:solidFill>
                            <a:schemeClr val="tx1">
                              <a:lumMod val="75000"/>
                            </a:schemeClr>
                          </a:solidFill>
                        </a:rPr>
                        <a:t>Reality on the ground’ -  </a:t>
                      </a:r>
                      <a:r>
                        <a:rPr lang="en-US" sz="1600" b="1" dirty="0">
                          <a:solidFill>
                            <a:schemeClr val="tx1">
                              <a:lumMod val="75000"/>
                            </a:schemeClr>
                          </a:solidFill>
                        </a:rPr>
                        <a:t>unvalidated perspectives </a:t>
                      </a:r>
                      <a:r>
                        <a:rPr lang="en-US" sz="1600" b="0" dirty="0">
                          <a:solidFill>
                            <a:schemeClr val="tx1">
                              <a:lumMod val="75000"/>
                            </a:schemeClr>
                          </a:solidFill>
                        </a:rPr>
                        <a:t>of study teams</a:t>
                      </a:r>
                    </a:p>
                    <a:p>
                      <a:pPr marL="285750" indent="-285750" algn="l">
                        <a:buFont typeface="Arial" panose="020B0604020202020204" pitchFamily="34" charset="0"/>
                        <a:buChar char="•"/>
                      </a:pPr>
                      <a:r>
                        <a:rPr lang="en-US" sz="1600" b="1" dirty="0">
                          <a:solidFill>
                            <a:schemeClr val="tx1">
                              <a:lumMod val="75000"/>
                            </a:schemeClr>
                          </a:solidFill>
                        </a:rPr>
                        <a:t>Undervaluing </a:t>
                      </a:r>
                      <a:r>
                        <a:rPr lang="en-US" sz="1600" b="0" dirty="0">
                          <a:solidFill>
                            <a:schemeClr val="tx1">
                              <a:lumMod val="75000"/>
                            </a:schemeClr>
                          </a:solidFill>
                        </a:rPr>
                        <a:t>participants needs</a:t>
                      </a:r>
                    </a:p>
                    <a:p>
                      <a:pPr marL="285750" indent="-285750" algn="l">
                        <a:buFont typeface="Arial" panose="020B0604020202020204" pitchFamily="34" charset="0"/>
                        <a:buChar char="•"/>
                      </a:pPr>
                      <a:r>
                        <a:rPr lang="en-US" sz="1600" b="0" dirty="0">
                          <a:solidFill>
                            <a:schemeClr val="tx1">
                              <a:lumMod val="75000"/>
                            </a:schemeClr>
                          </a:solidFill>
                        </a:rPr>
                        <a:t>Site </a:t>
                      </a:r>
                      <a:r>
                        <a:rPr lang="en-US" sz="1600" b="1" dirty="0">
                          <a:solidFill>
                            <a:schemeClr val="tx1">
                              <a:lumMod val="75000"/>
                            </a:schemeClr>
                          </a:solidFill>
                        </a:rPr>
                        <a:t>barriers </a:t>
                      </a:r>
                      <a:r>
                        <a:rPr lang="en-US" sz="1600" b="0" dirty="0">
                          <a:solidFill>
                            <a:schemeClr val="tx1">
                              <a:lumMod val="75000"/>
                            </a:schemeClr>
                          </a:solidFill>
                        </a:rPr>
                        <a:t>&amp; Institutional policies </a:t>
                      </a:r>
                    </a:p>
                    <a:p>
                      <a:pPr marL="285750" indent="-285750" algn="l">
                        <a:buFont typeface="Arial" panose="020B0604020202020204" pitchFamily="34" charset="0"/>
                        <a:buChar char="•"/>
                      </a:pPr>
                      <a:r>
                        <a:rPr lang="en-US" sz="1600" b="0" dirty="0">
                          <a:solidFill>
                            <a:schemeClr val="tx1">
                              <a:lumMod val="75000"/>
                            </a:schemeClr>
                          </a:solidFill>
                        </a:rPr>
                        <a:t>Upfront </a:t>
                      </a:r>
                      <a:r>
                        <a:rPr lang="en-US" sz="1600" b="1" dirty="0">
                          <a:solidFill>
                            <a:schemeClr val="tx1">
                              <a:lumMod val="75000"/>
                            </a:schemeClr>
                          </a:solidFill>
                        </a:rPr>
                        <a:t>budgetary </a:t>
                      </a:r>
                      <a:r>
                        <a:rPr lang="en-US" sz="1600" b="0" dirty="0">
                          <a:solidFill>
                            <a:schemeClr val="tx1">
                              <a:lumMod val="75000"/>
                            </a:schemeClr>
                          </a:solidFill>
                        </a:rPr>
                        <a:t>planning &amp; constraints </a:t>
                      </a:r>
                    </a:p>
                  </a:txBody>
                  <a:tcPr marL="68585" marR="68585" marT="34292" marB="34292"/>
                </a:tc>
                <a:extLst>
                  <a:ext uri="{0D108BD9-81ED-4DB2-BD59-A6C34878D82A}">
                    <a16:rowId xmlns:a16="http://schemas.microsoft.com/office/drawing/2014/main" val="918193711"/>
                  </a:ext>
                </a:extLst>
              </a:tr>
            </a:tbl>
          </a:graphicData>
        </a:graphic>
      </p:graphicFrame>
      <p:sp>
        <p:nvSpPr>
          <p:cNvPr id="4" name="Title 3">
            <a:extLst>
              <a:ext uri="{FF2B5EF4-FFF2-40B4-BE49-F238E27FC236}">
                <a16:creationId xmlns:a16="http://schemas.microsoft.com/office/drawing/2014/main" id="{000713C5-CD62-423D-51E4-7CD50C6EE770}"/>
              </a:ext>
            </a:extLst>
          </p:cNvPr>
          <p:cNvSpPr>
            <a:spLocks noGrp="1"/>
          </p:cNvSpPr>
          <p:nvPr>
            <p:ph type="title"/>
          </p:nvPr>
        </p:nvSpPr>
        <p:spPr>
          <a:xfrm>
            <a:off x="524188" y="-72737"/>
            <a:ext cx="11495313" cy="498203"/>
          </a:xfrm>
        </p:spPr>
        <p:txBody>
          <a:bodyPr/>
          <a:lstStyle/>
          <a:p>
            <a:r>
              <a:rPr lang="en-US" sz="3200" dirty="0"/>
              <a:t>Current Landscape SWOT</a:t>
            </a:r>
          </a:p>
        </p:txBody>
      </p:sp>
    </p:spTree>
    <p:extLst>
      <p:ext uri="{BB962C8B-B14F-4D97-AF65-F5344CB8AC3E}">
        <p14:creationId xmlns:p14="http://schemas.microsoft.com/office/powerpoint/2010/main" val="38564780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D0DB53-3BC6-A037-5BEF-1D3283B5199E}"/>
              </a:ext>
            </a:extLst>
          </p:cNvPr>
          <p:cNvSpPr>
            <a:spLocks noGrp="1"/>
          </p:cNvSpPr>
          <p:nvPr>
            <p:ph type="title"/>
          </p:nvPr>
        </p:nvSpPr>
        <p:spPr>
          <a:xfrm>
            <a:off x="499379" y="390912"/>
            <a:ext cx="3201366" cy="3387497"/>
          </a:xfrm>
          <a:solidFill>
            <a:schemeClr val="accent2"/>
          </a:solidFill>
          <a:ln>
            <a:solidFill>
              <a:schemeClr val="accent2"/>
            </a:solidFill>
          </a:ln>
        </p:spPr>
        <p:txBody>
          <a:bodyPr anchor="b">
            <a:normAutofit/>
          </a:bodyPr>
          <a:lstStyle/>
          <a:p>
            <a:pPr algn="r"/>
            <a:r>
              <a:rPr lang="en-US" sz="4000" dirty="0">
                <a:solidFill>
                  <a:srgbClr val="FFFFFF"/>
                </a:solidFill>
              </a:rPr>
              <a:t>Anecdotal site input </a:t>
            </a:r>
            <a:r>
              <a:rPr lang="en-US" sz="3200" dirty="0">
                <a:solidFill>
                  <a:srgbClr val="FFFFFF"/>
                </a:solidFill>
              </a:rPr>
              <a:t>(</a:t>
            </a:r>
            <a:r>
              <a:rPr lang="en-US" sz="3200" b="1" dirty="0">
                <a:solidFill>
                  <a:srgbClr val="FFFFFF"/>
                </a:solidFill>
              </a:rPr>
              <a:t>limited and not fully vetted</a:t>
            </a:r>
            <a:r>
              <a:rPr lang="en-US" sz="3200" dirty="0">
                <a:solidFill>
                  <a:srgbClr val="FFFFFF"/>
                </a:solidFill>
              </a:rPr>
              <a:t>)</a:t>
            </a:r>
            <a:endParaRPr lang="en-US" sz="4000" dirty="0">
              <a:solidFill>
                <a:srgbClr val="FFFFFF"/>
              </a:solidFill>
            </a:endParaRPr>
          </a:p>
        </p:txBody>
      </p:sp>
      <p:sp>
        <p:nvSpPr>
          <p:cNvPr id="4" name="Footer Placeholder 3">
            <a:extLst>
              <a:ext uri="{FF2B5EF4-FFF2-40B4-BE49-F238E27FC236}">
                <a16:creationId xmlns:a16="http://schemas.microsoft.com/office/drawing/2014/main" id="{215E960F-55CF-234F-EA33-AC40BB1F1EF0}"/>
              </a:ext>
            </a:extLst>
          </p:cNvPr>
          <p:cNvSpPr>
            <a:spLocks noGrp="1"/>
          </p:cNvSpPr>
          <p:nvPr>
            <p:ph type="ftr" sz="quarter" idx="10"/>
          </p:nvPr>
        </p:nvSpPr>
        <p:spPr>
          <a:xfrm>
            <a:off x="7728856" y="6181344"/>
            <a:ext cx="4114800" cy="365125"/>
          </a:xfrm>
          <a:prstGeom prst="rect">
            <a:avLst/>
          </a:prstGeom>
        </p:spPr>
        <p:txBody>
          <a:bodyPr vert="horz" lIns="91440" tIns="45720" rIns="91440" bIns="45720" rtlCol="0" anchor="ctr">
            <a:normAutofit/>
          </a:bodyPr>
          <a:lstStyle>
            <a:defPPr>
              <a:defRPr lang="en-US"/>
            </a:defPPr>
            <a:lvl1pPr marL="0" algn="r" defTabSz="914400" rtl="0" eaLnBrk="1" fontAlgn="ctr" latinLnBrk="0" hangingPunct="1">
              <a:defRPr lang="en-US" sz="1000" b="0" i="0" kern="1200" smtClean="0">
                <a:solidFill>
                  <a:schemeClr val="tx1">
                    <a:tint val="75000"/>
                  </a:schemeClr>
                </a:solidFill>
                <a:latin typeface="Arial"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spcAft>
                <a:spcPts val="600"/>
              </a:spcAft>
            </a:pPr>
            <a:r>
              <a:rPr lang="en-US"/>
              <a:t>© </a:t>
            </a:r>
            <a:fld id="{AC0CF5FD-8980-C845-97C0-867271FD9894}" type="datetimeyyyy">
              <a:rPr smtClean="0"/>
              <a:pPr algn="l">
                <a:spcAft>
                  <a:spcPts val="600"/>
                </a:spcAft>
              </a:pPr>
              <a:t>2024</a:t>
            </a:fld>
            <a:r>
              <a:t> DIA | Page </a:t>
            </a:r>
            <a:fld id="{F3C2AA84-9992-E441-90DB-CF970435AE96}" type="slidenum">
              <a:rPr smtClean="0"/>
              <a:pPr algn="l">
                <a:spcAft>
                  <a:spcPts val="600"/>
                </a:spcAft>
              </a:pPr>
              <a:t>13</a:t>
            </a:fld>
            <a:endParaRPr lang="en-US" sz="1100">
              <a:solidFill>
                <a:srgbClr val="FFFFFF"/>
              </a:solidFill>
            </a:endParaRPr>
          </a:p>
        </p:txBody>
      </p:sp>
      <p:sp>
        <p:nvSpPr>
          <p:cNvPr id="3" name="Content Placeholder 2">
            <a:extLst>
              <a:ext uri="{FF2B5EF4-FFF2-40B4-BE49-F238E27FC236}">
                <a16:creationId xmlns:a16="http://schemas.microsoft.com/office/drawing/2014/main" id="{FF42188F-AC6F-0688-9E19-AD28BD64BEA8}"/>
              </a:ext>
            </a:extLst>
          </p:cNvPr>
          <p:cNvSpPr>
            <a:spLocks noGrp="1"/>
          </p:cNvSpPr>
          <p:nvPr>
            <p:ph idx="1"/>
          </p:nvPr>
        </p:nvSpPr>
        <p:spPr>
          <a:xfrm>
            <a:off x="4821145" y="1005385"/>
            <a:ext cx="6555347" cy="5546047"/>
          </a:xfrm>
        </p:spPr>
        <p:txBody>
          <a:bodyPr anchor="ctr">
            <a:normAutofit/>
          </a:bodyPr>
          <a:lstStyle/>
          <a:p>
            <a:pPr>
              <a:lnSpc>
                <a:spcPct val="90000"/>
              </a:lnSpc>
            </a:pPr>
            <a:r>
              <a:rPr lang="en-US" sz="2000" dirty="0"/>
              <a:t>Questionable new trend?  Despite this research, some site colleagues shared seeing sponsors </a:t>
            </a:r>
            <a:r>
              <a:rPr lang="en-US" sz="2000" i="1" dirty="0"/>
              <a:t>removing </a:t>
            </a:r>
            <a:r>
              <a:rPr lang="en-US" sz="2000" dirty="0"/>
              <a:t>stipends from budgets &amp; more restrictions on reimbursements</a:t>
            </a:r>
          </a:p>
          <a:p>
            <a:pPr>
              <a:lnSpc>
                <a:spcPct val="90000"/>
              </a:lnSpc>
            </a:pPr>
            <a:r>
              <a:rPr lang="en-US" sz="2000" dirty="0"/>
              <a:t>Participant payment approach should be addressed during feasibility. Patient advocate concurs.*</a:t>
            </a:r>
          </a:p>
          <a:p>
            <a:pPr>
              <a:lnSpc>
                <a:spcPct val="90000"/>
              </a:lnSpc>
            </a:pPr>
            <a:r>
              <a:rPr lang="en-US" sz="2000" dirty="0"/>
              <a:t>Make participant stipends as an investment in the industry for sites, sponsors and participants to enhance quality research.  Investing in this approach will grow into opportunities later.</a:t>
            </a:r>
          </a:p>
          <a:p>
            <a:pPr>
              <a:lnSpc>
                <a:spcPct val="90000"/>
              </a:lnSpc>
            </a:pPr>
            <a:endParaRPr lang="en-US" sz="2000" dirty="0"/>
          </a:p>
          <a:p>
            <a:pPr>
              <a:lnSpc>
                <a:spcPct val="90000"/>
              </a:lnSpc>
            </a:pPr>
            <a:endParaRPr lang="en-US" sz="2000" dirty="0"/>
          </a:p>
        </p:txBody>
      </p:sp>
    </p:spTree>
    <p:extLst>
      <p:ext uri="{BB962C8B-B14F-4D97-AF65-F5344CB8AC3E}">
        <p14:creationId xmlns:p14="http://schemas.microsoft.com/office/powerpoint/2010/main" val="2817541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6950BFC3-D8DA-4A85-94F7-54DA5524770B}">
      <p188:commentRel xmlns:p188="http://schemas.microsoft.com/office/powerpoint/2018/8/main" r:id="rId3"/>
    </p:ext>
  </p:extLs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D569AF-786E-081F-1510-1F98BC9B262E}"/>
              </a:ext>
            </a:extLst>
          </p:cNvPr>
          <p:cNvSpPr>
            <a:spLocks noGrp="1"/>
          </p:cNvSpPr>
          <p:nvPr>
            <p:ph type="title"/>
          </p:nvPr>
        </p:nvSpPr>
        <p:spPr/>
        <p:txBody>
          <a:bodyPr/>
          <a:lstStyle/>
          <a:p>
            <a:r>
              <a:rPr lang="en-US" sz="2400" dirty="0"/>
              <a:t>Synergies with New WCG Research Article In Journal for Clinical Studies</a:t>
            </a:r>
          </a:p>
        </p:txBody>
      </p:sp>
      <p:sp>
        <p:nvSpPr>
          <p:cNvPr id="3" name="Content Placeholder 2">
            <a:extLst>
              <a:ext uri="{FF2B5EF4-FFF2-40B4-BE49-F238E27FC236}">
                <a16:creationId xmlns:a16="http://schemas.microsoft.com/office/drawing/2014/main" id="{9161AD5A-5E04-FF46-70A9-821D0BB45175}"/>
              </a:ext>
            </a:extLst>
          </p:cNvPr>
          <p:cNvSpPr>
            <a:spLocks noGrp="1"/>
          </p:cNvSpPr>
          <p:nvPr>
            <p:ph idx="1"/>
          </p:nvPr>
        </p:nvSpPr>
        <p:spPr>
          <a:xfrm>
            <a:off x="348343" y="1095375"/>
            <a:ext cx="5900057" cy="4667250"/>
          </a:xfrm>
        </p:spPr>
        <p:txBody>
          <a:bodyPr>
            <a:normAutofit fontScale="92500" lnSpcReduction="20000"/>
          </a:bodyPr>
          <a:lstStyle/>
          <a:p>
            <a:r>
              <a:rPr lang="en-US" dirty="0">
                <a:hlinkClick r:id="rId3"/>
              </a:rPr>
              <a:t>“</a:t>
            </a:r>
            <a:r>
              <a:rPr lang="en-US" sz="1900" dirty="0">
                <a:hlinkClick r:id="rId3"/>
              </a:rPr>
              <a:t>Reviewing Research Participant Payments Through a Diversity Lens”</a:t>
            </a:r>
            <a:r>
              <a:rPr lang="en-US" sz="1900" dirty="0"/>
              <a:t> (Co-published Kelly Fitzgerald and Donna Libretti Cooke)</a:t>
            </a:r>
          </a:p>
          <a:p>
            <a:r>
              <a:rPr lang="en-US" sz="1900" dirty="0"/>
              <a:t>First-of-its-Kind research covering five years of Informed Consent data to dissect and garner insights of categories of payments sponsors are providing across TAs and phases </a:t>
            </a:r>
          </a:p>
          <a:p>
            <a:r>
              <a:rPr lang="en-US" sz="1900" dirty="0"/>
              <a:t>Insight and revelations:</a:t>
            </a:r>
          </a:p>
          <a:p>
            <a:pPr lvl="1"/>
            <a:r>
              <a:rPr lang="en-US" sz="1900" dirty="0"/>
              <a:t>Non-standardized terminology blurs where/when Sponsors are paying for certain categories of payments (time &amp; effort)</a:t>
            </a:r>
          </a:p>
          <a:p>
            <a:pPr lvl="1"/>
            <a:r>
              <a:rPr lang="en-US" sz="1900" dirty="0"/>
              <a:t>Confirms need for commonality of language</a:t>
            </a:r>
          </a:p>
          <a:p>
            <a:pPr lvl="1"/>
            <a:r>
              <a:rPr lang="en-US" sz="1900" dirty="0"/>
              <a:t>While dispelling some myths regarding IRBs disapproval of payments for oncology trials, amounts for this TA are still quite low compared to other TAs</a:t>
            </a:r>
          </a:p>
          <a:p>
            <a:pPr lvl="1"/>
            <a:endParaRPr lang="en-US" dirty="0"/>
          </a:p>
          <a:p>
            <a:endParaRPr lang="en-US" dirty="0"/>
          </a:p>
        </p:txBody>
      </p:sp>
      <p:pic>
        <p:nvPicPr>
          <p:cNvPr id="5" name="Picture 4">
            <a:extLst>
              <a:ext uri="{FF2B5EF4-FFF2-40B4-BE49-F238E27FC236}">
                <a16:creationId xmlns:a16="http://schemas.microsoft.com/office/drawing/2014/main" id="{15ACEAA0-9516-149F-F3ED-4F9FAAA48421}"/>
              </a:ext>
            </a:extLst>
          </p:cNvPr>
          <p:cNvPicPr>
            <a:picLocks noChangeAspect="1"/>
          </p:cNvPicPr>
          <p:nvPr/>
        </p:nvPicPr>
        <p:blipFill>
          <a:blip r:embed="rId4"/>
          <a:stretch>
            <a:fillRect/>
          </a:stretch>
        </p:blipFill>
        <p:spPr>
          <a:xfrm>
            <a:off x="6336595" y="1278576"/>
            <a:ext cx="5602808" cy="4484049"/>
          </a:xfrm>
          <a:prstGeom prst="rect">
            <a:avLst/>
          </a:prstGeom>
        </p:spPr>
      </p:pic>
    </p:spTree>
    <p:extLst>
      <p:ext uri="{BB962C8B-B14F-4D97-AF65-F5344CB8AC3E}">
        <p14:creationId xmlns:p14="http://schemas.microsoft.com/office/powerpoint/2010/main" val="40776375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499C4-7E25-F08B-46E8-8A02100BDA12}"/>
              </a:ext>
            </a:extLst>
          </p:cNvPr>
          <p:cNvSpPr>
            <a:spLocks noGrp="1"/>
          </p:cNvSpPr>
          <p:nvPr>
            <p:ph type="title"/>
          </p:nvPr>
        </p:nvSpPr>
        <p:spPr>
          <a:xfrm>
            <a:off x="660041" y="2767106"/>
            <a:ext cx="2880828" cy="3071906"/>
          </a:xfrm>
        </p:spPr>
        <p:txBody>
          <a:bodyPr vert="horz" lIns="91440" tIns="45720" rIns="91440" bIns="45720" rtlCol="0" anchor="t">
            <a:normAutofit/>
          </a:bodyPr>
          <a:lstStyle/>
          <a:p>
            <a:pPr>
              <a:lnSpc>
                <a:spcPct val="90000"/>
              </a:lnSpc>
            </a:pPr>
            <a:r>
              <a:rPr lang="en-US" sz="4000" kern="1200" dirty="0">
                <a:solidFill>
                  <a:srgbClr val="FFFFFF"/>
                </a:solidFill>
                <a:latin typeface="+mj-lt"/>
                <a:ea typeface="+mj-ea"/>
                <a:cs typeface="+mj-cs"/>
              </a:rPr>
              <a:t>Discussion</a:t>
            </a:r>
          </a:p>
        </p:txBody>
      </p:sp>
      <p:sp>
        <p:nvSpPr>
          <p:cNvPr id="4" name="Footer Placeholder 3">
            <a:extLst>
              <a:ext uri="{FF2B5EF4-FFF2-40B4-BE49-F238E27FC236}">
                <a16:creationId xmlns:a16="http://schemas.microsoft.com/office/drawing/2014/main" id="{124FA085-88BF-D57C-FC88-187CAAC75FC1}"/>
              </a:ext>
            </a:extLst>
          </p:cNvPr>
          <p:cNvSpPr>
            <a:spLocks noGrp="1"/>
          </p:cNvSpPr>
          <p:nvPr>
            <p:ph type="ftr" sz="quarter" idx="10"/>
          </p:nvPr>
        </p:nvSpPr>
        <p:spPr>
          <a:xfrm>
            <a:off x="7728856" y="6181344"/>
            <a:ext cx="4114800" cy="365125"/>
          </a:xfrm>
          <a:prstGeom prst="rect">
            <a:avLst/>
          </a:prstGeom>
        </p:spPr>
        <p:txBody>
          <a:bodyPr vert="horz" lIns="91440" tIns="45720" rIns="91440" bIns="45720" rtlCol="0" anchor="ctr">
            <a:normAutofit/>
          </a:bodyPr>
          <a:lstStyle>
            <a:defPPr>
              <a:defRPr lang="en-US"/>
            </a:defPPr>
            <a:lvl1pPr marL="0" algn="r" defTabSz="914400" rtl="0" eaLnBrk="1" fontAlgn="ctr" latinLnBrk="0" hangingPunct="1">
              <a:defRPr lang="en-US" sz="1000" b="0" i="0" kern="1200" smtClean="0">
                <a:solidFill>
                  <a:schemeClr val="tx1">
                    <a:tint val="75000"/>
                  </a:schemeClr>
                </a:solidFill>
                <a:latin typeface="Arial"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fontAlgn="auto">
              <a:spcAft>
                <a:spcPts val="600"/>
              </a:spcAft>
              <a:defRPr/>
            </a:pPr>
            <a:r>
              <a:rPr lang="en-US"/>
              <a:t>© </a:t>
            </a:r>
            <a:fld id="{AC0CF5FD-8980-C845-97C0-867271FD9894}" type="datetimeyyyy">
              <a:rPr smtClean="0"/>
              <a:pPr algn="l" fontAlgn="auto">
                <a:spcAft>
                  <a:spcPts val="600"/>
                </a:spcAft>
                <a:defRPr/>
              </a:pPr>
              <a:t>2024</a:t>
            </a:fld>
            <a:r>
              <a:t> DIA | Page </a:t>
            </a:r>
            <a:fld id="{F3C2AA84-9992-E441-90DB-CF970435AE96}" type="slidenum">
              <a:rPr smtClean="0"/>
              <a:pPr algn="l" fontAlgn="auto">
                <a:spcAft>
                  <a:spcPts val="600"/>
                </a:spcAft>
                <a:defRPr/>
              </a:pPr>
              <a:t>15</a:t>
            </a:fld>
            <a:endParaRPr lang="en-US" sz="1100" kern="1200">
              <a:solidFill>
                <a:srgbClr val="FFFFFF"/>
              </a:solidFill>
              <a:latin typeface="+mn-lt"/>
              <a:ea typeface="+mn-ea"/>
              <a:cs typeface="+mn-cs"/>
            </a:endParaRPr>
          </a:p>
        </p:txBody>
      </p:sp>
      <p:pic>
        <p:nvPicPr>
          <p:cNvPr id="2050" name="Picture 2">
            <a:extLst>
              <a:ext uri="{FF2B5EF4-FFF2-40B4-BE49-F238E27FC236}">
                <a16:creationId xmlns:a16="http://schemas.microsoft.com/office/drawing/2014/main" id="{73142F6A-7EBE-A4F7-8845-A453D9EFC80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t="21276" b="1707"/>
          <a:stretch/>
        </p:blipFill>
        <p:spPr bwMode="auto">
          <a:xfrm>
            <a:off x="4698371" y="1842959"/>
            <a:ext cx="7225748" cy="317208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A37E16B3-ABDB-4D6F-416A-E4E2440A75BD}"/>
              </a:ext>
            </a:extLst>
          </p:cNvPr>
          <p:cNvSpPr txBox="1"/>
          <p:nvPr/>
        </p:nvSpPr>
        <p:spPr>
          <a:xfrm>
            <a:off x="870857" y="445999"/>
            <a:ext cx="6096000" cy="707886"/>
          </a:xfrm>
          <a:prstGeom prst="rect">
            <a:avLst/>
          </a:prstGeom>
          <a:noFill/>
        </p:spPr>
        <p:txBody>
          <a:bodyPr wrap="square">
            <a:spAutoFit/>
          </a:bodyPr>
          <a:lstStyle/>
          <a:p>
            <a:r>
              <a:rPr lang="en-US" sz="4000" dirty="0">
                <a:solidFill>
                  <a:schemeClr val="accent2"/>
                </a:solidFill>
                <a:latin typeface="Arial" panose="020B0604020202020204" pitchFamily="34" charset="0"/>
                <a:ea typeface="+mj-ea"/>
                <a:cs typeface="+mj-cs"/>
              </a:rPr>
              <a:t>Discussion</a:t>
            </a:r>
          </a:p>
        </p:txBody>
      </p:sp>
    </p:spTree>
    <p:extLst>
      <p:ext uri="{BB962C8B-B14F-4D97-AF65-F5344CB8AC3E}">
        <p14:creationId xmlns:p14="http://schemas.microsoft.com/office/powerpoint/2010/main" val="20758113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59E09A-2C4A-EE3D-7A4C-3374B46C1EFC}"/>
              </a:ext>
            </a:extLst>
          </p:cNvPr>
          <p:cNvSpPr>
            <a:spLocks noGrp="1"/>
          </p:cNvSpPr>
          <p:nvPr>
            <p:ph type="title"/>
          </p:nvPr>
        </p:nvSpPr>
        <p:spPr>
          <a:xfrm>
            <a:off x="1371597" y="348865"/>
            <a:ext cx="10044023" cy="877729"/>
          </a:xfrm>
        </p:spPr>
        <p:txBody>
          <a:bodyPr anchor="ctr">
            <a:normAutofit/>
          </a:bodyPr>
          <a:lstStyle/>
          <a:p>
            <a:r>
              <a:rPr lang="en-US" sz="4000" dirty="0">
                <a:solidFill>
                  <a:schemeClr val="accent2"/>
                </a:solidFill>
              </a:rPr>
              <a:t>Suggested Next Steps</a:t>
            </a:r>
          </a:p>
        </p:txBody>
      </p:sp>
      <p:sp>
        <p:nvSpPr>
          <p:cNvPr id="4" name="Footer Placeholder 3">
            <a:extLst>
              <a:ext uri="{FF2B5EF4-FFF2-40B4-BE49-F238E27FC236}">
                <a16:creationId xmlns:a16="http://schemas.microsoft.com/office/drawing/2014/main" id="{42BCA282-8DD3-F3DA-D87C-912DF88DDC37}"/>
              </a:ext>
            </a:extLst>
          </p:cNvPr>
          <p:cNvSpPr>
            <a:spLocks noGrp="1"/>
          </p:cNvSpPr>
          <p:nvPr>
            <p:ph type="ftr" sz="quarter" idx="10"/>
          </p:nvPr>
        </p:nvSpPr>
        <p:spPr>
          <a:xfrm>
            <a:off x="7728856" y="6181344"/>
            <a:ext cx="4114800" cy="365125"/>
          </a:xfrm>
          <a:prstGeom prst="rect">
            <a:avLst/>
          </a:prstGeom>
        </p:spPr>
        <p:txBody>
          <a:bodyPr vert="horz" lIns="91440" tIns="45720" rIns="91440" bIns="45720" rtlCol="0" anchor="ctr">
            <a:normAutofit/>
          </a:bodyPr>
          <a:lstStyle>
            <a:defPPr>
              <a:defRPr lang="en-US"/>
            </a:defPPr>
            <a:lvl1pPr marL="0" algn="r" defTabSz="914400" rtl="0" eaLnBrk="1" fontAlgn="ctr" latinLnBrk="0" hangingPunct="1">
              <a:defRPr lang="en-US" sz="1000" b="0" i="0" kern="1200" smtClean="0">
                <a:solidFill>
                  <a:schemeClr val="tx1">
                    <a:tint val="75000"/>
                  </a:schemeClr>
                </a:solidFill>
                <a:latin typeface="Arial"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spcAft>
                <a:spcPts val="600"/>
              </a:spcAft>
            </a:pPr>
            <a:r>
              <a:rPr lang="en-US"/>
              <a:t>© </a:t>
            </a:r>
            <a:fld id="{AC0CF5FD-8980-C845-97C0-867271FD9894}" type="datetimeyyyy">
              <a:rPr smtClean="0"/>
              <a:pPr algn="l">
                <a:spcAft>
                  <a:spcPts val="600"/>
                </a:spcAft>
              </a:pPr>
              <a:t>2024</a:t>
            </a:fld>
            <a:r>
              <a:t> DIA | Page </a:t>
            </a:r>
            <a:fld id="{F3C2AA84-9992-E441-90DB-CF970435AE96}" type="slidenum">
              <a:rPr smtClean="0"/>
              <a:pPr algn="l">
                <a:spcAft>
                  <a:spcPts val="600"/>
                </a:spcAft>
              </a:pPr>
              <a:t>16</a:t>
            </a:fld>
            <a:endParaRPr lang="en-US" sz="1100">
              <a:solidFill>
                <a:srgbClr val="FFFFFF"/>
              </a:solidFill>
            </a:endParaRPr>
          </a:p>
        </p:txBody>
      </p:sp>
      <p:graphicFrame>
        <p:nvGraphicFramePr>
          <p:cNvPr id="15" name="Content Placeholder 2">
            <a:extLst>
              <a:ext uri="{FF2B5EF4-FFF2-40B4-BE49-F238E27FC236}">
                <a16:creationId xmlns:a16="http://schemas.microsoft.com/office/drawing/2014/main" id="{5EDDEE4E-8BD4-97CE-2C2B-B14556038266}"/>
              </a:ext>
            </a:extLst>
          </p:cNvPr>
          <p:cNvGraphicFramePr>
            <a:graphicFrameLocks noGrp="1"/>
          </p:cNvGraphicFramePr>
          <p:nvPr>
            <p:ph idx="1"/>
            <p:extLst>
              <p:ext uri="{D42A27DB-BD31-4B8C-83A1-F6EECF244321}">
                <p14:modId xmlns:p14="http://schemas.microsoft.com/office/powerpoint/2010/main" val="2241163655"/>
              </p:ext>
            </p:extLst>
          </p:nvPr>
        </p:nvGraphicFramePr>
        <p:xfrm>
          <a:off x="632085" y="1607566"/>
          <a:ext cx="10927829" cy="419280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TextBox 2">
            <a:extLst>
              <a:ext uri="{FF2B5EF4-FFF2-40B4-BE49-F238E27FC236}">
                <a16:creationId xmlns:a16="http://schemas.microsoft.com/office/drawing/2014/main" id="{5D389A95-D4A8-1B04-E227-E7A0A56D2025}"/>
              </a:ext>
            </a:extLst>
          </p:cNvPr>
          <p:cNvSpPr txBox="1"/>
          <p:nvPr/>
        </p:nvSpPr>
        <p:spPr>
          <a:xfrm>
            <a:off x="8017821" y="2874620"/>
            <a:ext cx="1745673" cy="2939266"/>
          </a:xfrm>
          <a:prstGeom prst="rect">
            <a:avLst/>
          </a:prstGeom>
          <a:noFill/>
        </p:spPr>
        <p:txBody>
          <a:bodyPr wrap="square" rtlCol="0">
            <a:spAutoFit/>
          </a:bodyPr>
          <a:lstStyle/>
          <a:p>
            <a:pPr algn="l">
              <a:spcAft>
                <a:spcPts val="1800"/>
              </a:spcAft>
            </a:pPr>
            <a:r>
              <a:rPr lang="en-US" sz="1400" b="1" i="0" u="none" strike="noStrike" dirty="0">
                <a:solidFill>
                  <a:schemeClr val="tx2"/>
                </a:solidFill>
                <a:effectLst/>
                <a:latin typeface="Arial" panose="020B0604020202020204" pitchFamily="34" charset="0"/>
                <a:cs typeface="Arial" panose="020B0604020202020204" pitchFamily="34" charset="0"/>
              </a:rPr>
              <a:t>Low Hanging Fruit</a:t>
            </a:r>
          </a:p>
          <a:p>
            <a:pPr algn="l">
              <a:spcAft>
                <a:spcPts val="1800"/>
              </a:spcAft>
            </a:pPr>
            <a:r>
              <a:rPr lang="en-US" sz="1400" b="1" dirty="0">
                <a:solidFill>
                  <a:schemeClr val="tx2"/>
                </a:solidFill>
                <a:latin typeface="Arial" panose="020B0604020202020204" pitchFamily="34" charset="0"/>
                <a:cs typeface="Arial" panose="020B0604020202020204" pitchFamily="34" charset="0"/>
              </a:rPr>
              <a:t>Myth-busting:</a:t>
            </a:r>
            <a:r>
              <a:rPr lang="en-US" sz="1400" dirty="0">
                <a:solidFill>
                  <a:schemeClr val="tx2"/>
                </a:solidFill>
                <a:latin typeface="Arial" panose="020B0604020202020204" pitchFamily="34" charset="0"/>
                <a:cs typeface="Arial" panose="020B0604020202020204" pitchFamily="34" charset="0"/>
              </a:rPr>
              <a:t> Enhanced education &amp; awareness training for all stakeholders &amp; ensure reaching study teams</a:t>
            </a:r>
          </a:p>
          <a:p>
            <a:pPr algn="l">
              <a:spcAft>
                <a:spcPts val="1800"/>
              </a:spcAft>
            </a:pPr>
            <a:r>
              <a:rPr lang="en-US" sz="1400" b="1" i="0" u="none" strike="noStrike" dirty="0">
                <a:solidFill>
                  <a:schemeClr val="tx2"/>
                </a:solidFill>
                <a:effectLst/>
                <a:latin typeface="Arial" panose="020B0604020202020204" pitchFamily="34" charset="0"/>
                <a:cs typeface="Arial" panose="020B0604020202020204" pitchFamily="34" charset="0"/>
              </a:rPr>
              <a:t>DIA Poll</a:t>
            </a:r>
          </a:p>
          <a:p>
            <a:pPr algn="l">
              <a:spcAft>
                <a:spcPts val="1800"/>
              </a:spcAft>
            </a:pPr>
            <a:endParaRPr lang="en-US" sz="1400" i="0" u="none" strike="noStrike" dirty="0">
              <a:solidFill>
                <a:schemeClr val="tx2"/>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28843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circle(in)">
                                      <p:cBhvr>
                                        <p:cTn id="7"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5" grpId="0">
        <p:bldAsOne/>
      </p:bldGraphic>
    </p:bldLst>
  </p:timing>
  <p:extLst>
    <p:ext uri="{6950BFC3-D8DA-4A85-94F7-54DA5524770B}">
      <p188:commentRel xmlns:p188="http://schemas.microsoft.com/office/powerpoint/2018/8/main" r:id="rId3"/>
    </p:ext>
  </p:extLst>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5C0017-86DA-B67D-8085-2E553E75BA6C}"/>
              </a:ext>
            </a:extLst>
          </p:cNvPr>
          <p:cNvSpPr>
            <a:spLocks noGrp="1"/>
          </p:cNvSpPr>
          <p:nvPr>
            <p:ph type="title"/>
          </p:nvPr>
        </p:nvSpPr>
        <p:spPr/>
        <p:txBody>
          <a:bodyPr/>
          <a:lstStyle/>
          <a:p>
            <a:r>
              <a:rPr lang="en-US" dirty="0"/>
              <a:t>Active Industry Activities Reflect Momentum</a:t>
            </a:r>
          </a:p>
        </p:txBody>
      </p:sp>
      <p:sp>
        <p:nvSpPr>
          <p:cNvPr id="4" name="Footer Placeholder 3">
            <a:extLst>
              <a:ext uri="{FF2B5EF4-FFF2-40B4-BE49-F238E27FC236}">
                <a16:creationId xmlns:a16="http://schemas.microsoft.com/office/drawing/2014/main" id="{2019A1AC-B4C5-6023-6BBD-7E583367AB2E}"/>
              </a:ext>
            </a:extLst>
          </p:cNvPr>
          <p:cNvSpPr>
            <a:spLocks noGrp="1"/>
          </p:cNvSpPr>
          <p:nvPr>
            <p:ph type="ftr" sz="quarter" idx="10"/>
          </p:nvPr>
        </p:nvSpPr>
        <p:spPr>
          <a:xfrm>
            <a:off x="7728856" y="6181344"/>
            <a:ext cx="4114800" cy="365125"/>
          </a:xfrm>
          <a:prstGeom prst="rect">
            <a:avLst/>
          </a:prstGeom>
        </p:spPr>
        <p:txBody>
          <a:bodyPr vert="horz" lIns="91440" tIns="45720" rIns="91440" bIns="45720" rtlCol="0" anchor="ctr"/>
          <a:lstStyle>
            <a:defPPr>
              <a:defRPr lang="en-US"/>
            </a:defPPr>
            <a:lvl1pPr marL="0" algn="r" defTabSz="914400" rtl="0" eaLnBrk="1" fontAlgn="ctr" latinLnBrk="0" hangingPunct="1">
              <a:defRPr lang="en-US" sz="1000" b="0" i="0" kern="1200" smtClean="0">
                <a:solidFill>
                  <a:schemeClr val="tx1">
                    <a:tint val="75000"/>
                  </a:schemeClr>
                </a:solidFill>
                <a:latin typeface="Arial"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 </a:t>
            </a:r>
            <a:fld id="{AC0CF5FD-8980-C845-97C0-867271FD9894}" type="datetimeyyyy">
              <a:rPr smtClean="0"/>
              <a:pPr/>
              <a:t>2024</a:t>
            </a:fld>
            <a:r>
              <a:t> DIA | Page </a:t>
            </a:r>
            <a:fld id="{F3C2AA84-9992-E441-90DB-CF970435AE96}" type="slidenum">
              <a:rPr smtClean="0"/>
              <a:pPr/>
              <a:t>17</a:t>
            </a:fld>
            <a:endParaRPr lang="en-US" dirty="0"/>
          </a:p>
        </p:txBody>
      </p:sp>
      <p:graphicFrame>
        <p:nvGraphicFramePr>
          <p:cNvPr id="5" name="Diagram 4">
            <a:extLst>
              <a:ext uri="{FF2B5EF4-FFF2-40B4-BE49-F238E27FC236}">
                <a16:creationId xmlns:a16="http://schemas.microsoft.com/office/drawing/2014/main" id="{E05CB22D-D7BA-93BC-BD80-4362F03B5939}"/>
              </a:ext>
            </a:extLst>
          </p:cNvPr>
          <p:cNvGraphicFramePr/>
          <p:nvPr>
            <p:extLst>
              <p:ext uri="{D42A27DB-BD31-4B8C-83A1-F6EECF244321}">
                <p14:modId xmlns:p14="http://schemas.microsoft.com/office/powerpoint/2010/main" val="3599042365"/>
              </p:ext>
            </p:extLst>
          </p:nvPr>
        </p:nvGraphicFramePr>
        <p:xfrm>
          <a:off x="827314" y="1474763"/>
          <a:ext cx="10776857" cy="42011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434347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812F17-16DD-2E09-5DF4-E975633F9B35}"/>
              </a:ext>
            </a:extLst>
          </p:cNvPr>
          <p:cNvSpPr>
            <a:spLocks noGrp="1"/>
          </p:cNvSpPr>
          <p:nvPr>
            <p:ph type="title"/>
          </p:nvPr>
        </p:nvSpPr>
        <p:spPr>
          <a:xfrm>
            <a:off x="348343" y="563645"/>
            <a:ext cx="11495313" cy="498203"/>
          </a:xfrm>
        </p:spPr>
        <p:txBody>
          <a:bodyPr/>
          <a:lstStyle/>
          <a:p>
            <a:r>
              <a:rPr lang="en-US" dirty="0"/>
              <a:t>National Action Plan Outlines Collective Goals and Call to Action to achieve DE&amp;I in Clinical Research</a:t>
            </a:r>
          </a:p>
        </p:txBody>
      </p:sp>
      <p:graphicFrame>
        <p:nvGraphicFramePr>
          <p:cNvPr id="11" name="Content Placeholder 10">
            <a:extLst>
              <a:ext uri="{FF2B5EF4-FFF2-40B4-BE49-F238E27FC236}">
                <a16:creationId xmlns:a16="http://schemas.microsoft.com/office/drawing/2014/main" id="{1A85D516-F45A-F9FC-5851-88A52439DD98}"/>
              </a:ext>
            </a:extLst>
          </p:cNvPr>
          <p:cNvGraphicFramePr>
            <a:graphicFrameLocks noGrp="1"/>
          </p:cNvGraphicFramePr>
          <p:nvPr>
            <p:ph idx="1"/>
            <p:extLst>
              <p:ext uri="{D42A27DB-BD31-4B8C-83A1-F6EECF244321}">
                <p14:modId xmlns:p14="http://schemas.microsoft.com/office/powerpoint/2010/main" val="1186160335"/>
              </p:ext>
            </p:extLst>
          </p:nvPr>
        </p:nvGraphicFramePr>
        <p:xfrm>
          <a:off x="685801" y="1696656"/>
          <a:ext cx="11495313" cy="46672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ooter Placeholder 3">
            <a:extLst>
              <a:ext uri="{FF2B5EF4-FFF2-40B4-BE49-F238E27FC236}">
                <a16:creationId xmlns:a16="http://schemas.microsoft.com/office/drawing/2014/main" id="{E4D2035B-34EB-74E0-5A52-7D52861F11E3}"/>
              </a:ext>
            </a:extLst>
          </p:cNvPr>
          <p:cNvSpPr>
            <a:spLocks noGrp="1"/>
          </p:cNvSpPr>
          <p:nvPr>
            <p:ph type="ftr" sz="quarter" idx="10"/>
          </p:nvPr>
        </p:nvSpPr>
        <p:spPr>
          <a:xfrm>
            <a:off x="7728856" y="6181344"/>
            <a:ext cx="4114800" cy="365125"/>
          </a:xfrm>
          <a:prstGeom prst="rect">
            <a:avLst/>
          </a:prstGeom>
        </p:spPr>
        <p:txBody>
          <a:bodyPr vert="horz" lIns="91440" tIns="45720" rIns="91440" bIns="45720" rtlCol="0" anchor="ctr"/>
          <a:lstStyle>
            <a:defPPr>
              <a:defRPr lang="en-US"/>
            </a:defPPr>
            <a:lvl1pPr marL="0" algn="r" defTabSz="914400" rtl="0" eaLnBrk="1" fontAlgn="ctr" latinLnBrk="0" hangingPunct="1">
              <a:defRPr lang="en-US" sz="1000" b="0" i="0" kern="1200" smtClean="0">
                <a:solidFill>
                  <a:schemeClr val="tx1">
                    <a:tint val="75000"/>
                  </a:schemeClr>
                </a:solidFill>
                <a:latin typeface="Arial"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 </a:t>
            </a:r>
            <a:fld id="{AC0CF5FD-8980-C845-97C0-867271FD9894}" type="datetimeyyyy">
              <a:rPr smtClean="0"/>
              <a:pPr/>
              <a:t>2024</a:t>
            </a:fld>
            <a:r>
              <a:t> DIA | Page </a:t>
            </a:r>
            <a:fld id="{F3C2AA84-9992-E441-90DB-CF970435AE96}" type="slidenum">
              <a:rPr smtClean="0"/>
              <a:pPr/>
              <a:t>18</a:t>
            </a:fld>
            <a:endParaRPr lang="en-US" dirty="0"/>
          </a:p>
        </p:txBody>
      </p:sp>
    </p:spTree>
    <p:extLst>
      <p:ext uri="{BB962C8B-B14F-4D97-AF65-F5344CB8AC3E}">
        <p14:creationId xmlns:p14="http://schemas.microsoft.com/office/powerpoint/2010/main" val="35425366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3A9B06-0345-F695-338F-4A3D9936335C}"/>
              </a:ext>
            </a:extLst>
          </p:cNvPr>
          <p:cNvSpPr>
            <a:spLocks noGrp="1"/>
          </p:cNvSpPr>
          <p:nvPr>
            <p:ph type="title"/>
          </p:nvPr>
        </p:nvSpPr>
        <p:spPr/>
        <p:txBody>
          <a:bodyPr/>
          <a:lstStyle/>
          <a:p>
            <a:r>
              <a:rPr lang="en-US" dirty="0"/>
              <a:t>Consortium Members &amp; Landscape Analysis Sponsors</a:t>
            </a:r>
          </a:p>
        </p:txBody>
      </p:sp>
      <p:sp>
        <p:nvSpPr>
          <p:cNvPr id="4" name="Footer Placeholder 3">
            <a:extLst>
              <a:ext uri="{FF2B5EF4-FFF2-40B4-BE49-F238E27FC236}">
                <a16:creationId xmlns:a16="http://schemas.microsoft.com/office/drawing/2014/main" id="{D4D12F5A-033E-B9CD-AB44-6CA334F4075C}"/>
              </a:ext>
            </a:extLst>
          </p:cNvPr>
          <p:cNvSpPr>
            <a:spLocks noGrp="1"/>
          </p:cNvSpPr>
          <p:nvPr>
            <p:ph type="ftr" sz="quarter" idx="10"/>
          </p:nvPr>
        </p:nvSpPr>
        <p:spPr>
          <a:xfrm>
            <a:off x="7728856" y="6181344"/>
            <a:ext cx="4114800" cy="365125"/>
          </a:xfrm>
          <a:prstGeom prst="rect">
            <a:avLst/>
          </a:prstGeom>
        </p:spPr>
        <p:txBody>
          <a:bodyPr vert="horz" lIns="91440" tIns="45720" rIns="91440" bIns="45720" rtlCol="0" anchor="ctr"/>
          <a:lstStyle>
            <a:defPPr>
              <a:defRPr lang="en-US"/>
            </a:defPPr>
            <a:lvl1pPr marL="0" algn="r" defTabSz="914400" rtl="0" eaLnBrk="1" fontAlgn="ctr" latinLnBrk="0" hangingPunct="1">
              <a:defRPr lang="en-US" sz="1000" b="0" i="0" kern="1200" smtClean="0">
                <a:solidFill>
                  <a:schemeClr val="tx1">
                    <a:tint val="75000"/>
                  </a:schemeClr>
                </a:solidFill>
                <a:latin typeface="Arial"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 </a:t>
            </a:r>
            <a:fld id="{AC0CF5FD-8980-C845-97C0-867271FD9894}" type="datetimeyyyy">
              <a:rPr smtClean="0"/>
              <a:pPr/>
              <a:t>2024</a:t>
            </a:fld>
            <a:r>
              <a:t> DIA | Page </a:t>
            </a:r>
            <a:fld id="{F3C2AA84-9992-E441-90DB-CF970435AE96}" type="slidenum">
              <a:rPr smtClean="0"/>
              <a:pPr/>
              <a:t>2</a:t>
            </a:fld>
            <a:endParaRPr lang="en-US" dirty="0"/>
          </a:p>
        </p:txBody>
      </p:sp>
      <p:graphicFrame>
        <p:nvGraphicFramePr>
          <p:cNvPr id="8" name="Content Placeholder 7">
            <a:extLst>
              <a:ext uri="{FF2B5EF4-FFF2-40B4-BE49-F238E27FC236}">
                <a16:creationId xmlns:a16="http://schemas.microsoft.com/office/drawing/2014/main" id="{3EAC7F82-95C7-14CA-D248-39A106874B7A}"/>
              </a:ext>
            </a:extLst>
          </p:cNvPr>
          <p:cNvGraphicFramePr>
            <a:graphicFrameLocks noGrp="1"/>
          </p:cNvGraphicFramePr>
          <p:nvPr>
            <p:ph idx="1"/>
            <p:extLst>
              <p:ext uri="{D42A27DB-BD31-4B8C-83A1-F6EECF244321}">
                <p14:modId xmlns:p14="http://schemas.microsoft.com/office/powerpoint/2010/main" val="190810732"/>
              </p:ext>
            </p:extLst>
          </p:nvPr>
        </p:nvGraphicFramePr>
        <p:xfrm>
          <a:off x="347663" y="1228725"/>
          <a:ext cx="11069274" cy="4922520"/>
        </p:xfrm>
        <a:graphic>
          <a:graphicData uri="http://schemas.openxmlformats.org/drawingml/2006/table">
            <a:tbl>
              <a:tblPr firstRow="1" bandRow="1">
                <a:tableStyleId>{21E4AEA4-8DFA-4A89-87EB-49C32662AFE0}</a:tableStyleId>
              </a:tblPr>
              <a:tblGrid>
                <a:gridCol w="11069274">
                  <a:extLst>
                    <a:ext uri="{9D8B030D-6E8A-4147-A177-3AD203B41FA5}">
                      <a16:colId xmlns:a16="http://schemas.microsoft.com/office/drawing/2014/main" val="2674247152"/>
                    </a:ext>
                  </a:extLst>
                </a:gridCol>
              </a:tblGrid>
              <a:tr h="370840">
                <a:tc>
                  <a:txBody>
                    <a:bodyPr/>
                    <a:lstStyle/>
                    <a:p>
                      <a:endParaRPr lang="en-US" dirty="0"/>
                    </a:p>
                  </a:txBody>
                  <a:tcPr/>
                </a:tc>
                <a:extLst>
                  <a:ext uri="{0D108BD9-81ED-4DB2-BD59-A6C34878D82A}">
                    <a16:rowId xmlns:a16="http://schemas.microsoft.com/office/drawing/2014/main" val="2377115264"/>
                  </a:ext>
                </a:extLst>
              </a:tr>
              <a:tr h="370840">
                <a:tc>
                  <a:txBody>
                    <a:bodyPr/>
                    <a:lstStyle/>
                    <a:p>
                      <a:r>
                        <a:rPr lang="en-US" sz="2000" b="1" dirty="0">
                          <a:solidFill>
                            <a:schemeClr val="accent2"/>
                          </a:solidFill>
                        </a:rPr>
                        <a:t>Greenphire</a:t>
                      </a:r>
                      <a:r>
                        <a:rPr lang="en-US" b="1" dirty="0"/>
                        <a:t>, </a:t>
                      </a:r>
                      <a:r>
                        <a:rPr lang="en-US" b="0" dirty="0"/>
                        <a:t>Clinical Trial Financial Management – Amy Sitnick and Steve Geffon </a:t>
                      </a:r>
                    </a:p>
                  </a:txBody>
                  <a:tcPr/>
                </a:tc>
                <a:extLst>
                  <a:ext uri="{0D108BD9-81ED-4DB2-BD59-A6C34878D82A}">
                    <a16:rowId xmlns:a16="http://schemas.microsoft.com/office/drawing/2014/main" val="1874521588"/>
                  </a:ext>
                </a:extLst>
              </a:tr>
              <a:tr h="370840">
                <a:tc>
                  <a:txBody>
                    <a:bodyPr/>
                    <a:lstStyle/>
                    <a:p>
                      <a:r>
                        <a:rPr lang="en-US" sz="2000" b="1" dirty="0">
                          <a:solidFill>
                            <a:schemeClr val="accent2"/>
                          </a:solidFill>
                        </a:rPr>
                        <a:t>Mural Health </a:t>
                      </a:r>
                      <a:r>
                        <a:rPr lang="en-US" b="1" dirty="0"/>
                        <a:t>-  </a:t>
                      </a:r>
                      <a:r>
                        <a:rPr lang="en-US" b="0" dirty="0"/>
                        <a:t>Sam Whitaker, CEO</a:t>
                      </a:r>
                    </a:p>
                  </a:txBody>
                  <a:tcPr/>
                </a:tc>
                <a:extLst>
                  <a:ext uri="{0D108BD9-81ED-4DB2-BD59-A6C34878D82A}">
                    <a16:rowId xmlns:a16="http://schemas.microsoft.com/office/drawing/2014/main" val="3107349323"/>
                  </a:ext>
                </a:extLst>
              </a:tr>
              <a:tr h="370840">
                <a:tc>
                  <a:txBody>
                    <a:bodyPr/>
                    <a:lstStyle/>
                    <a:p>
                      <a:r>
                        <a:rPr lang="en-US" sz="2000" b="1" dirty="0">
                          <a:solidFill>
                            <a:schemeClr val="accent2"/>
                          </a:solidFill>
                        </a:rPr>
                        <a:t>Myonex</a:t>
                      </a:r>
                      <a:r>
                        <a:rPr lang="en-US" sz="2000" b="1" dirty="0"/>
                        <a:t> </a:t>
                      </a:r>
                      <a:r>
                        <a:rPr lang="en-US" b="1" dirty="0"/>
                        <a:t>– </a:t>
                      </a:r>
                      <a:r>
                        <a:rPr lang="en-US" b="0" dirty="0"/>
                        <a:t>James Lovett, CEO</a:t>
                      </a:r>
                    </a:p>
                  </a:txBody>
                  <a:tcPr/>
                </a:tc>
                <a:extLst>
                  <a:ext uri="{0D108BD9-81ED-4DB2-BD59-A6C34878D82A}">
                    <a16:rowId xmlns:a16="http://schemas.microsoft.com/office/drawing/2014/main" val="476121805"/>
                  </a:ext>
                </a:extLst>
              </a:tr>
              <a:tr h="370840">
                <a:tc>
                  <a:txBody>
                    <a:bodyPr/>
                    <a:lstStyle/>
                    <a:p>
                      <a:r>
                        <a:rPr lang="en-US" sz="2000" b="1" dirty="0">
                          <a:solidFill>
                            <a:schemeClr val="accent2"/>
                          </a:solidFill>
                        </a:rPr>
                        <a:t>WCG Clinical </a:t>
                      </a:r>
                      <a:r>
                        <a:rPr lang="en-US" b="1" dirty="0"/>
                        <a:t>– </a:t>
                      </a:r>
                      <a:r>
                        <a:rPr lang="en-US" b="0" dirty="0"/>
                        <a:t>Kelly Fitzgerald, IRB Exec Chair and VP IBC Affairs</a:t>
                      </a:r>
                    </a:p>
                  </a:txBody>
                  <a:tcPr/>
                </a:tc>
                <a:extLst>
                  <a:ext uri="{0D108BD9-81ED-4DB2-BD59-A6C34878D82A}">
                    <a16:rowId xmlns:a16="http://schemas.microsoft.com/office/drawing/2014/main" val="3093444569"/>
                  </a:ext>
                </a:extLst>
              </a:tr>
              <a:tr h="370840">
                <a:tc>
                  <a:txBody>
                    <a:bodyPr/>
                    <a:lstStyle/>
                    <a:p>
                      <a:r>
                        <a:rPr lang="en-US" dirty="0"/>
                        <a:t>Gilead Sciences – Stacey Bledsoe, Head of Global Clinical  Trial DE&amp;I</a:t>
                      </a:r>
                    </a:p>
                  </a:txBody>
                  <a:tcPr/>
                </a:tc>
                <a:extLst>
                  <a:ext uri="{0D108BD9-81ED-4DB2-BD59-A6C34878D82A}">
                    <a16:rowId xmlns:a16="http://schemas.microsoft.com/office/drawing/2014/main" val="3710045642"/>
                  </a:ext>
                </a:extLst>
              </a:tr>
              <a:tr h="370840">
                <a:tc>
                  <a:txBody>
                    <a:bodyPr/>
                    <a:lstStyle/>
                    <a:p>
                      <a:r>
                        <a:rPr lang="en-US" dirty="0"/>
                        <a:t>J&amp;J – Karla Childers, Head Bioethics-based Science &amp; Technology Policy</a:t>
                      </a:r>
                    </a:p>
                  </a:txBody>
                  <a:tcPr/>
                </a:tc>
                <a:extLst>
                  <a:ext uri="{0D108BD9-81ED-4DB2-BD59-A6C34878D82A}">
                    <a16:rowId xmlns:a16="http://schemas.microsoft.com/office/drawing/2014/main" val="326345902"/>
                  </a:ext>
                </a:extLst>
              </a:tr>
              <a:tr h="370840">
                <a:tc>
                  <a:txBody>
                    <a:bodyPr/>
                    <a:lstStyle/>
                    <a:p>
                      <a:r>
                        <a:rPr lang="en-US" dirty="0"/>
                        <a:t>Takeda – Karen Correa, PhD, VP, Global Clinical Operations</a:t>
                      </a:r>
                    </a:p>
                  </a:txBody>
                  <a:tcPr/>
                </a:tc>
                <a:extLst>
                  <a:ext uri="{0D108BD9-81ED-4DB2-BD59-A6C34878D82A}">
                    <a16:rowId xmlns:a16="http://schemas.microsoft.com/office/drawing/2014/main" val="3593299126"/>
                  </a:ext>
                </a:extLst>
              </a:tr>
              <a:tr h="370840">
                <a:tc>
                  <a:txBody>
                    <a:bodyPr/>
                    <a:lstStyle/>
                    <a:p>
                      <a:r>
                        <a:rPr lang="en-US" dirty="0"/>
                        <a:t>Equipoise Consulting – Dr. Lindsay McNair</a:t>
                      </a:r>
                    </a:p>
                  </a:txBody>
                  <a:tcPr/>
                </a:tc>
                <a:extLst>
                  <a:ext uri="{0D108BD9-81ED-4DB2-BD59-A6C34878D82A}">
                    <a16:rowId xmlns:a16="http://schemas.microsoft.com/office/drawing/2014/main" val="2296138844"/>
                  </a:ext>
                </a:extLst>
              </a:tr>
              <a:tr h="370840">
                <a:tc>
                  <a:txBody>
                    <a:bodyPr/>
                    <a:lstStyle/>
                    <a:p>
                      <a:r>
                        <a:rPr lang="en-US" dirty="0"/>
                        <a:t>SCRS – Karri Venn</a:t>
                      </a:r>
                    </a:p>
                  </a:txBody>
                  <a:tcPr/>
                </a:tc>
                <a:extLst>
                  <a:ext uri="{0D108BD9-81ED-4DB2-BD59-A6C34878D82A}">
                    <a16:rowId xmlns:a16="http://schemas.microsoft.com/office/drawing/2014/main" val="1186983449"/>
                  </a:ext>
                </a:extLst>
              </a:tr>
              <a:tr h="370840">
                <a:tc>
                  <a:txBody>
                    <a:bodyPr/>
                    <a:lstStyle/>
                    <a:p>
                      <a:r>
                        <a:rPr lang="en-US" dirty="0"/>
                        <a:t>AS Pharma Advisors – Archana Sah</a:t>
                      </a:r>
                    </a:p>
                  </a:txBody>
                  <a:tcPr/>
                </a:tc>
                <a:extLst>
                  <a:ext uri="{0D108BD9-81ED-4DB2-BD59-A6C34878D82A}">
                    <a16:rowId xmlns:a16="http://schemas.microsoft.com/office/drawing/2014/main" val="1813478630"/>
                  </a:ext>
                </a:extLst>
              </a:tr>
              <a:tr h="370840">
                <a:tc>
                  <a:txBody>
                    <a:bodyPr/>
                    <a:lstStyle/>
                    <a:p>
                      <a:r>
                        <a:rPr lang="en-US" dirty="0"/>
                        <a:t>The Beautiful Way Foundation – Tamika Jackson, CEO</a:t>
                      </a:r>
                    </a:p>
                  </a:txBody>
                  <a:tcPr/>
                </a:tc>
                <a:extLst>
                  <a:ext uri="{0D108BD9-81ED-4DB2-BD59-A6C34878D82A}">
                    <a16:rowId xmlns:a16="http://schemas.microsoft.com/office/drawing/2014/main" val="3578282150"/>
                  </a:ext>
                </a:extLst>
              </a:tr>
              <a:tr h="370840">
                <a:tc>
                  <a:txBody>
                    <a:bodyPr/>
                    <a:lstStyle/>
                    <a:p>
                      <a:r>
                        <a:rPr lang="en-US" dirty="0"/>
                        <a:t>Antics, Strategic Digital Solutions – Charles Ogden, CEO</a:t>
                      </a:r>
                    </a:p>
                  </a:txBody>
                  <a:tcPr/>
                </a:tc>
                <a:extLst>
                  <a:ext uri="{0D108BD9-81ED-4DB2-BD59-A6C34878D82A}">
                    <a16:rowId xmlns:a16="http://schemas.microsoft.com/office/drawing/2014/main" val="3895153688"/>
                  </a:ext>
                </a:extLst>
              </a:tr>
            </a:tbl>
          </a:graphicData>
        </a:graphic>
      </p:graphicFrame>
      <p:sp>
        <p:nvSpPr>
          <p:cNvPr id="10" name="TextBox 9">
            <a:extLst>
              <a:ext uri="{FF2B5EF4-FFF2-40B4-BE49-F238E27FC236}">
                <a16:creationId xmlns:a16="http://schemas.microsoft.com/office/drawing/2014/main" id="{6AED08EF-5A07-5D2D-D6DC-9B1E722B1816}"/>
              </a:ext>
            </a:extLst>
          </p:cNvPr>
          <p:cNvSpPr txBox="1"/>
          <p:nvPr/>
        </p:nvSpPr>
        <p:spPr>
          <a:xfrm>
            <a:off x="6740435" y="4264541"/>
            <a:ext cx="4676502" cy="1785104"/>
          </a:xfrm>
          <a:prstGeom prst="rect">
            <a:avLst/>
          </a:prstGeom>
          <a:noFill/>
        </p:spPr>
        <p:txBody>
          <a:bodyPr wrap="square" rtlCol="0">
            <a:spAutoFit/>
          </a:bodyPr>
          <a:lstStyle/>
          <a:p>
            <a:pPr algn="l">
              <a:spcAft>
                <a:spcPts val="1800"/>
              </a:spcAft>
            </a:pPr>
            <a:r>
              <a:rPr lang="en-US" sz="1600" b="1" i="0" u="none" strike="noStrike" dirty="0">
                <a:solidFill>
                  <a:schemeClr val="accent5"/>
                </a:solidFill>
                <a:effectLst/>
                <a:latin typeface="Arial" panose="020B0604020202020204" pitchFamily="34" charset="0"/>
                <a:cs typeface="Arial" panose="020B0604020202020204" pitchFamily="34" charset="0"/>
              </a:rPr>
              <a:t>DIA Leads:  Carie Pierce, Maria Vassileva and Radha Goolabsingh</a:t>
            </a:r>
          </a:p>
          <a:p>
            <a:pPr algn="l">
              <a:spcAft>
                <a:spcPts val="1800"/>
              </a:spcAft>
            </a:pPr>
            <a:r>
              <a:rPr lang="en-US" sz="1600" b="1" dirty="0">
                <a:solidFill>
                  <a:schemeClr val="accent5"/>
                </a:solidFill>
                <a:latin typeface="Arial" panose="020B0604020202020204" pitchFamily="34" charset="0"/>
                <a:cs typeface="Arial" panose="020B0604020202020204" pitchFamily="34" charset="0"/>
              </a:rPr>
              <a:t>Facilitator:  Eli Weinberg, PhD, Bain &amp; Company</a:t>
            </a:r>
          </a:p>
          <a:p>
            <a:pPr algn="l">
              <a:spcAft>
                <a:spcPts val="1800"/>
              </a:spcAft>
            </a:pPr>
            <a:r>
              <a:rPr lang="en-US" sz="1600" b="1" i="0" u="none" strike="noStrike" dirty="0">
                <a:solidFill>
                  <a:schemeClr val="accent5"/>
                </a:solidFill>
                <a:effectLst/>
                <a:latin typeface="Arial" panose="020B0604020202020204" pitchFamily="34" charset="0"/>
                <a:cs typeface="Arial" panose="020B0604020202020204" pitchFamily="34" charset="0"/>
              </a:rPr>
              <a:t>Project Consultant: Donna Libretti Cooke, JD</a:t>
            </a:r>
          </a:p>
        </p:txBody>
      </p:sp>
      <p:sp>
        <p:nvSpPr>
          <p:cNvPr id="3" name="Rectangle 2">
            <a:extLst>
              <a:ext uri="{FF2B5EF4-FFF2-40B4-BE49-F238E27FC236}">
                <a16:creationId xmlns:a16="http://schemas.microsoft.com/office/drawing/2014/main" id="{FA7EBEAE-A494-71DD-D164-B05C76E50CF4}"/>
              </a:ext>
            </a:extLst>
          </p:cNvPr>
          <p:cNvSpPr/>
          <p:nvPr/>
        </p:nvSpPr>
        <p:spPr>
          <a:xfrm>
            <a:off x="8926285" y="1611085"/>
            <a:ext cx="2388323" cy="1545772"/>
          </a:xfrm>
          <a:prstGeom prst="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Landscape Analysis </a:t>
            </a:r>
          </a:p>
          <a:p>
            <a:pPr algn="ctr"/>
            <a:r>
              <a:rPr lang="en-US" dirty="0"/>
              <a:t>Sponsors</a:t>
            </a:r>
          </a:p>
        </p:txBody>
      </p:sp>
    </p:spTree>
    <p:extLst>
      <p:ext uri="{BB962C8B-B14F-4D97-AF65-F5344CB8AC3E}">
        <p14:creationId xmlns:p14="http://schemas.microsoft.com/office/powerpoint/2010/main" val="12105278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8DF229E-DD49-FFAA-F534-9B404592974B}"/>
              </a:ext>
            </a:extLst>
          </p:cNvPr>
          <p:cNvSpPr>
            <a:spLocks noGrp="1"/>
          </p:cNvSpPr>
          <p:nvPr>
            <p:ph type="title"/>
          </p:nvPr>
        </p:nvSpPr>
        <p:spPr/>
        <p:txBody>
          <a:bodyPr/>
          <a:lstStyle/>
          <a:p>
            <a:r>
              <a:rPr lang="en-US"/>
              <a:t>Agenda</a:t>
            </a:r>
            <a:endParaRPr lang="en-US" dirty="0"/>
          </a:p>
        </p:txBody>
      </p:sp>
      <p:sp>
        <p:nvSpPr>
          <p:cNvPr id="4" name="Footer Placeholder 3">
            <a:extLst>
              <a:ext uri="{FF2B5EF4-FFF2-40B4-BE49-F238E27FC236}">
                <a16:creationId xmlns:a16="http://schemas.microsoft.com/office/drawing/2014/main" id="{29F1BFA0-98CC-78AC-0C46-31362C9DB2AD}"/>
              </a:ext>
            </a:extLst>
          </p:cNvPr>
          <p:cNvSpPr>
            <a:spLocks noGrp="1"/>
          </p:cNvSpPr>
          <p:nvPr>
            <p:ph type="ftr" sz="quarter" idx="10"/>
          </p:nvPr>
        </p:nvSpPr>
        <p:spPr>
          <a:xfrm>
            <a:off x="7728856" y="6181344"/>
            <a:ext cx="4114800" cy="365125"/>
          </a:xfrm>
          <a:prstGeom prst="rect">
            <a:avLst/>
          </a:prstGeom>
        </p:spPr>
        <p:txBody>
          <a:bodyPr vert="horz" lIns="91440" tIns="45720" rIns="91440" bIns="45720" rtlCol="0" anchor="ctr"/>
          <a:lstStyle>
            <a:defPPr>
              <a:defRPr lang="en-US"/>
            </a:defPPr>
            <a:lvl1pPr marL="0" algn="r" defTabSz="914400" rtl="0" eaLnBrk="1" fontAlgn="ctr" latinLnBrk="0" hangingPunct="1">
              <a:defRPr lang="en-US" sz="1000" b="0" i="0" kern="1200" smtClean="0">
                <a:solidFill>
                  <a:schemeClr val="tx1">
                    <a:tint val="75000"/>
                  </a:schemeClr>
                </a:solidFill>
                <a:latin typeface="Arial"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 </a:t>
            </a:r>
            <a:fld id="{AC0CF5FD-8980-C845-97C0-867271FD9894}" type="datetimeyyyy">
              <a:rPr smtClean="0"/>
              <a:pPr/>
              <a:t>2024</a:t>
            </a:fld>
            <a:r>
              <a:t> DIA | Page </a:t>
            </a:r>
            <a:fld id="{F3C2AA84-9992-E441-90DB-CF970435AE96}" type="slidenum">
              <a:rPr smtClean="0"/>
              <a:pPr/>
              <a:t>3</a:t>
            </a:fld>
            <a:endParaRPr lang="en-US" dirty="0"/>
          </a:p>
        </p:txBody>
      </p:sp>
      <p:graphicFrame>
        <p:nvGraphicFramePr>
          <p:cNvPr id="2" name="Content Placeholder 1">
            <a:extLst>
              <a:ext uri="{FF2B5EF4-FFF2-40B4-BE49-F238E27FC236}">
                <a16:creationId xmlns:a16="http://schemas.microsoft.com/office/drawing/2014/main" id="{8B894A8C-AE5A-3971-BEFC-485634594B57}"/>
              </a:ext>
            </a:extLst>
          </p:cNvPr>
          <p:cNvGraphicFramePr>
            <a:graphicFrameLocks noGrp="1"/>
          </p:cNvGraphicFramePr>
          <p:nvPr>
            <p:ph idx="1"/>
            <p:extLst>
              <p:ext uri="{D42A27DB-BD31-4B8C-83A1-F6EECF244321}">
                <p14:modId xmlns:p14="http://schemas.microsoft.com/office/powerpoint/2010/main" val="2270337399"/>
              </p:ext>
            </p:extLst>
          </p:nvPr>
        </p:nvGraphicFramePr>
        <p:xfrm>
          <a:off x="348343" y="1228453"/>
          <a:ext cx="11495313" cy="46672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337035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ED36DA-D6C1-5892-C5AC-FC2769E53510}"/>
              </a:ext>
            </a:extLst>
          </p:cNvPr>
          <p:cNvSpPr>
            <a:spLocks noGrp="1"/>
          </p:cNvSpPr>
          <p:nvPr>
            <p:ph type="title"/>
          </p:nvPr>
        </p:nvSpPr>
        <p:spPr>
          <a:xfrm>
            <a:off x="587830" y="450680"/>
            <a:ext cx="11495313" cy="498203"/>
          </a:xfrm>
        </p:spPr>
        <p:txBody>
          <a:bodyPr/>
          <a:lstStyle/>
          <a:p>
            <a:r>
              <a:rPr lang="en-US" sz="3200" dirty="0"/>
              <a:t>Interviewee Survey Pool</a:t>
            </a:r>
            <a:br>
              <a:rPr lang="en-US" sz="3200" dirty="0"/>
            </a:br>
            <a:r>
              <a:rPr lang="en-US" sz="3200" dirty="0"/>
              <a:t>15 Interviews Conducted over 3 Month Period</a:t>
            </a:r>
          </a:p>
        </p:txBody>
      </p:sp>
      <p:graphicFrame>
        <p:nvGraphicFramePr>
          <p:cNvPr id="6" name="Content Placeholder 5">
            <a:extLst>
              <a:ext uri="{FF2B5EF4-FFF2-40B4-BE49-F238E27FC236}">
                <a16:creationId xmlns:a16="http://schemas.microsoft.com/office/drawing/2014/main" id="{F1F951B2-231C-398C-DD4D-98DCED6912D4}"/>
              </a:ext>
            </a:extLst>
          </p:cNvPr>
          <p:cNvGraphicFramePr>
            <a:graphicFrameLocks noGrp="1"/>
          </p:cNvGraphicFramePr>
          <p:nvPr>
            <p:ph sz="half" idx="1"/>
            <p:extLst>
              <p:ext uri="{D42A27DB-BD31-4B8C-83A1-F6EECF244321}">
                <p14:modId xmlns:p14="http://schemas.microsoft.com/office/powerpoint/2010/main" val="1145659753"/>
              </p:ext>
            </p:extLst>
          </p:nvPr>
        </p:nvGraphicFramePr>
        <p:xfrm>
          <a:off x="348344" y="1825625"/>
          <a:ext cx="5344790" cy="36448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Content Placeholder 6">
            <a:extLst>
              <a:ext uri="{FF2B5EF4-FFF2-40B4-BE49-F238E27FC236}">
                <a16:creationId xmlns:a16="http://schemas.microsoft.com/office/drawing/2014/main" id="{23DD91EA-5FDB-92A3-C985-470D2E08328E}"/>
              </a:ext>
            </a:extLst>
          </p:cNvPr>
          <p:cNvGraphicFramePr>
            <a:graphicFrameLocks noGrp="1"/>
          </p:cNvGraphicFramePr>
          <p:nvPr>
            <p:ph sz="half" idx="2"/>
            <p:extLst>
              <p:ext uri="{D42A27DB-BD31-4B8C-83A1-F6EECF244321}">
                <p14:modId xmlns:p14="http://schemas.microsoft.com/office/powerpoint/2010/main" val="2085558592"/>
              </p:ext>
            </p:extLst>
          </p:nvPr>
        </p:nvGraphicFramePr>
        <p:xfrm>
          <a:off x="5923722" y="2565854"/>
          <a:ext cx="5919934" cy="364487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5" name="Footer Placeholder 4">
            <a:extLst>
              <a:ext uri="{FF2B5EF4-FFF2-40B4-BE49-F238E27FC236}">
                <a16:creationId xmlns:a16="http://schemas.microsoft.com/office/drawing/2014/main" id="{B06BCDBD-69CD-8523-C071-103AA95A9B04}"/>
              </a:ext>
            </a:extLst>
          </p:cNvPr>
          <p:cNvSpPr>
            <a:spLocks noGrp="1"/>
          </p:cNvSpPr>
          <p:nvPr>
            <p:ph type="ftr" sz="quarter" idx="10"/>
          </p:nvPr>
        </p:nvSpPr>
        <p:spPr/>
        <p:txBody>
          <a:bodyPr/>
          <a:lstStyle/>
          <a:p>
            <a:endParaRPr lang="en-US" dirty="0"/>
          </a:p>
        </p:txBody>
      </p:sp>
      <p:sp>
        <p:nvSpPr>
          <p:cNvPr id="3" name="Speech Bubble: Oval 2">
            <a:extLst>
              <a:ext uri="{FF2B5EF4-FFF2-40B4-BE49-F238E27FC236}">
                <a16:creationId xmlns:a16="http://schemas.microsoft.com/office/drawing/2014/main" id="{3667377C-237C-C9FB-A503-8141ECD992B9}"/>
              </a:ext>
            </a:extLst>
          </p:cNvPr>
          <p:cNvSpPr/>
          <p:nvPr/>
        </p:nvSpPr>
        <p:spPr>
          <a:xfrm>
            <a:off x="8807489" y="1088032"/>
            <a:ext cx="2853106" cy="1199524"/>
          </a:xfrm>
          <a:prstGeom prst="wedgeEllipseCallou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“Excellent timing for this discussion”</a:t>
            </a:r>
          </a:p>
        </p:txBody>
      </p:sp>
      <p:pic>
        <p:nvPicPr>
          <p:cNvPr id="8" name="Graphic 7" descr="Clapping hands outline">
            <a:extLst>
              <a:ext uri="{FF2B5EF4-FFF2-40B4-BE49-F238E27FC236}">
                <a16:creationId xmlns:a16="http://schemas.microsoft.com/office/drawing/2014/main" id="{3D207F7F-1147-05B0-5F60-0830A92F069F}"/>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7490848" y="1227181"/>
            <a:ext cx="914400" cy="914400"/>
          </a:xfrm>
          <a:prstGeom prst="rect">
            <a:avLst/>
          </a:prstGeom>
        </p:spPr>
      </p:pic>
    </p:spTree>
    <p:extLst>
      <p:ext uri="{BB962C8B-B14F-4D97-AF65-F5344CB8AC3E}">
        <p14:creationId xmlns:p14="http://schemas.microsoft.com/office/powerpoint/2010/main" val="30628880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259638-485E-A293-44D9-85C392DCB7B1}"/>
              </a:ext>
            </a:extLst>
          </p:cNvPr>
          <p:cNvSpPr>
            <a:spLocks noGrp="1"/>
          </p:cNvSpPr>
          <p:nvPr>
            <p:ph type="title"/>
          </p:nvPr>
        </p:nvSpPr>
        <p:spPr>
          <a:xfrm>
            <a:off x="609600" y="772895"/>
            <a:ext cx="10972800" cy="1090657"/>
          </a:xfrm>
        </p:spPr>
        <p:txBody>
          <a:bodyPr vert="horz" lIns="91440" tIns="45720" rIns="91440" bIns="45720" rtlCol="0" anchor="b">
            <a:noAutofit/>
          </a:bodyPr>
          <a:lstStyle/>
          <a:p>
            <a:pPr algn="ctr">
              <a:lnSpc>
                <a:spcPct val="90000"/>
              </a:lnSpc>
            </a:pPr>
            <a:r>
              <a:rPr lang="en-US" b="1" dirty="0">
                <a:solidFill>
                  <a:schemeClr val="accent2"/>
                </a:solidFill>
                <a:latin typeface="+mj-lt"/>
              </a:rPr>
              <a:t>“As an industry, we are underperforming in efforts when it comes to participant payments”</a:t>
            </a:r>
            <a:br>
              <a:rPr lang="en-US" b="1" dirty="0">
                <a:solidFill>
                  <a:schemeClr val="accent2"/>
                </a:solidFill>
                <a:latin typeface="+mj-lt"/>
              </a:rPr>
            </a:br>
            <a:endParaRPr lang="en-US" b="1" dirty="0">
              <a:solidFill>
                <a:schemeClr val="accent2"/>
              </a:solidFill>
              <a:latin typeface="+mj-lt"/>
            </a:endParaRPr>
          </a:p>
        </p:txBody>
      </p:sp>
      <p:sp>
        <p:nvSpPr>
          <p:cNvPr id="4" name="Footer Placeholder 3">
            <a:extLst>
              <a:ext uri="{FF2B5EF4-FFF2-40B4-BE49-F238E27FC236}">
                <a16:creationId xmlns:a16="http://schemas.microsoft.com/office/drawing/2014/main" id="{175EA94F-7C20-2697-8BB6-A5D50FB268E0}"/>
              </a:ext>
            </a:extLst>
          </p:cNvPr>
          <p:cNvSpPr>
            <a:spLocks noGrp="1"/>
          </p:cNvSpPr>
          <p:nvPr>
            <p:ph type="ftr" sz="quarter" idx="10"/>
          </p:nvPr>
        </p:nvSpPr>
        <p:spPr>
          <a:xfrm>
            <a:off x="7728856" y="6181344"/>
            <a:ext cx="4114800" cy="365125"/>
          </a:xfrm>
          <a:prstGeom prst="rect">
            <a:avLst/>
          </a:prstGeom>
        </p:spPr>
        <p:txBody>
          <a:bodyPr vert="horz" lIns="91440" tIns="45720" rIns="91440" bIns="45720" rtlCol="0" anchor="ctr">
            <a:normAutofit/>
          </a:bodyPr>
          <a:lstStyle>
            <a:defPPr>
              <a:defRPr lang="en-US"/>
            </a:defPPr>
            <a:lvl1pPr marL="0" algn="r" defTabSz="914400" rtl="0" eaLnBrk="1" fontAlgn="ctr" latinLnBrk="0" hangingPunct="1">
              <a:defRPr lang="en-US" sz="1000" b="0" i="0" kern="1200" smtClean="0">
                <a:solidFill>
                  <a:schemeClr val="tx1">
                    <a:tint val="75000"/>
                  </a:schemeClr>
                </a:solidFill>
                <a:latin typeface="Arial"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fontAlgn="auto">
              <a:spcAft>
                <a:spcPts val="600"/>
              </a:spcAft>
              <a:defRPr/>
            </a:pPr>
            <a:r>
              <a:rPr lang="en-US"/>
              <a:t>© </a:t>
            </a:r>
            <a:fld id="{AC0CF5FD-8980-C845-97C0-867271FD9894}" type="datetimeyyyy">
              <a:rPr smtClean="0"/>
              <a:pPr algn="l" fontAlgn="auto">
                <a:spcAft>
                  <a:spcPts val="600"/>
                </a:spcAft>
                <a:defRPr/>
              </a:pPr>
              <a:t>2024</a:t>
            </a:fld>
            <a:r>
              <a:t> DIA | Page </a:t>
            </a:r>
            <a:fld id="{F3C2AA84-9992-E441-90DB-CF970435AE96}" type="slidenum">
              <a:rPr smtClean="0"/>
              <a:pPr algn="l" fontAlgn="auto">
                <a:spcAft>
                  <a:spcPts val="600"/>
                </a:spcAft>
                <a:defRPr/>
              </a:pPr>
              <a:t>5</a:t>
            </a:fld>
            <a:endParaRPr lang="en-US" sz="1100" kern="1200">
              <a:solidFill>
                <a:srgbClr val="FFFFFF"/>
              </a:solidFill>
              <a:latin typeface="Calibri" panose="020F0502020204030204"/>
              <a:ea typeface="+mn-ea"/>
              <a:cs typeface="+mn-cs"/>
            </a:endParaRPr>
          </a:p>
        </p:txBody>
      </p:sp>
      <p:pic>
        <p:nvPicPr>
          <p:cNvPr id="5" name="Picture 6">
            <a:extLst>
              <a:ext uri="{FF2B5EF4-FFF2-40B4-BE49-F238E27FC236}">
                <a16:creationId xmlns:a16="http://schemas.microsoft.com/office/drawing/2014/main" id="{66E8576C-A61A-CAEC-5E6A-1E778BFF57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6921" r="1" b="3224"/>
          <a:stretch/>
        </p:blipFill>
        <p:spPr bwMode="auto">
          <a:xfrm>
            <a:off x="2343302" y="3351745"/>
            <a:ext cx="7519558" cy="3506255"/>
          </a:xfrm>
          <a:custGeom>
            <a:avLst/>
            <a:gdLst/>
            <a:ahLst/>
            <a:cxnLst/>
            <a:rect l="l" t="t" r="r" b="b"/>
            <a:pathLst>
              <a:path w="7519558" h="3506255">
                <a:moveTo>
                  <a:pt x="3759779" y="0"/>
                </a:moveTo>
                <a:cubicBezTo>
                  <a:pt x="5713450" y="0"/>
                  <a:pt x="7320331" y="1484777"/>
                  <a:pt x="7513560" y="3387468"/>
                </a:cubicBezTo>
                <a:lnTo>
                  <a:pt x="7519558" y="3506255"/>
                </a:lnTo>
                <a:lnTo>
                  <a:pt x="0" y="3506255"/>
                </a:lnTo>
                <a:lnTo>
                  <a:pt x="5998" y="3387468"/>
                </a:lnTo>
                <a:cubicBezTo>
                  <a:pt x="199227" y="1484777"/>
                  <a:pt x="1806109" y="0"/>
                  <a:pt x="3759779" y="0"/>
                </a:cubicBezTo>
                <a:close/>
              </a:path>
            </a:pathLst>
          </a:custGeom>
          <a:noFill/>
          <a:extLst>
            <a:ext uri="{909E8E84-426E-40DD-AFC4-6F175D3DCCD1}">
              <a14:hiddenFill xmlns:a14="http://schemas.microsoft.com/office/drawing/2010/main">
                <a:solidFill>
                  <a:srgbClr val="FFFFFF"/>
                </a:solidFill>
              </a14:hiddenFill>
            </a:ext>
          </a:extLst>
        </p:spPr>
      </p:pic>
      <p:sp>
        <p:nvSpPr>
          <p:cNvPr id="22" name="Oval 21">
            <a:extLst>
              <a:ext uri="{FF2B5EF4-FFF2-40B4-BE49-F238E27FC236}">
                <a16:creationId xmlns:a16="http://schemas.microsoft.com/office/drawing/2014/main" id="{1CC35501-788D-E48B-0C10-6A743545E225}"/>
              </a:ext>
            </a:extLst>
          </p:cNvPr>
          <p:cNvSpPr/>
          <p:nvPr/>
        </p:nvSpPr>
        <p:spPr>
          <a:xfrm>
            <a:off x="1915621" y="1429685"/>
            <a:ext cx="8374919" cy="1833062"/>
          </a:xfrm>
          <a:prstGeom prst="ellipse">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accent2">
                    <a:lumMod val="75000"/>
                  </a:schemeClr>
                </a:solidFill>
              </a:rPr>
              <a:t>Yet, internal champions exist &amp; recognize need for re-evaluation of approaches, improved administration &amp; myth-busting to truly remove financial barriers</a:t>
            </a:r>
          </a:p>
        </p:txBody>
      </p:sp>
    </p:spTree>
    <p:extLst>
      <p:ext uri="{BB962C8B-B14F-4D97-AF65-F5344CB8AC3E}">
        <p14:creationId xmlns:p14="http://schemas.microsoft.com/office/powerpoint/2010/main" val="2257216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1000"/>
                                        <p:tgtEl>
                                          <p:spTgt spid="22"/>
                                        </p:tgtEl>
                                      </p:cBhvr>
                                    </p:animEffect>
                                    <p:anim calcmode="lin" valueType="num">
                                      <p:cBhvr>
                                        <p:cTn id="13" dur="1000" fill="hold"/>
                                        <p:tgtEl>
                                          <p:spTgt spid="22"/>
                                        </p:tgtEl>
                                        <p:attrNameLst>
                                          <p:attrName>ppt_x</p:attrName>
                                        </p:attrNameLst>
                                      </p:cBhvr>
                                      <p:tavLst>
                                        <p:tav tm="0">
                                          <p:val>
                                            <p:strVal val="#ppt_x"/>
                                          </p:val>
                                        </p:tav>
                                        <p:tav tm="100000">
                                          <p:val>
                                            <p:strVal val="#ppt_x"/>
                                          </p:val>
                                        </p:tav>
                                      </p:tavLst>
                                    </p:anim>
                                    <p:anim calcmode="lin" valueType="num">
                                      <p:cBhvr>
                                        <p:cTn id="14"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58" name="Group 57">
            <a:extLst>
              <a:ext uri="{FF2B5EF4-FFF2-40B4-BE49-F238E27FC236}">
                <a16:creationId xmlns:a16="http://schemas.microsoft.com/office/drawing/2014/main" id="{1E5539EC-8CB8-002F-68C6-6788402826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29768"/>
            <a:ext cx="12202175" cy="1519356"/>
            <a:chOff x="-1" y="-29768"/>
            <a:chExt cx="12202175" cy="1519356"/>
          </a:xfrm>
        </p:grpSpPr>
        <p:sp>
          <p:nvSpPr>
            <p:cNvPr id="60" name="Rectangle 59">
              <a:extLst>
                <a:ext uri="{FF2B5EF4-FFF2-40B4-BE49-F238E27FC236}">
                  <a16:creationId xmlns:a16="http://schemas.microsoft.com/office/drawing/2014/main" id="{6C5D55A6-9EFD-CDA3-20CC-A99812CE1A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5341412" y="-5371175"/>
              <a:ext cx="1519350" cy="12202174"/>
            </a:xfrm>
            <a:prstGeom prst="rect">
              <a:avLst/>
            </a:prstGeom>
            <a:gradFill>
              <a:gsLst>
                <a:gs pos="0">
                  <a:schemeClr val="accent5"/>
                </a:gs>
                <a:gs pos="100000">
                  <a:schemeClr val="accent2"/>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A5B6E73B-6DFD-AE6C-1628-DF8DC30085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8917093" y="-1801610"/>
              <a:ext cx="1507122" cy="5063040"/>
            </a:xfrm>
            <a:prstGeom prst="rect">
              <a:avLst/>
            </a:prstGeom>
            <a:gradFill>
              <a:gsLst>
                <a:gs pos="59000">
                  <a:schemeClr val="accent5">
                    <a:lumMod val="60000"/>
                    <a:lumOff val="40000"/>
                    <a:alpha val="0"/>
                  </a:schemeClr>
                </a:gs>
                <a:gs pos="100000">
                  <a:schemeClr val="accent5">
                    <a:lumMod val="60000"/>
                    <a:lumOff val="4000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10E00FC4-DDBC-F424-CF71-73AF7A284A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3100712" y="-3130481"/>
              <a:ext cx="1519356" cy="7720782"/>
            </a:xfrm>
            <a:prstGeom prst="rect">
              <a:avLst/>
            </a:prstGeom>
            <a:gradFill>
              <a:gsLst>
                <a:gs pos="29000">
                  <a:schemeClr val="accent5">
                    <a:lumMod val="60000"/>
                    <a:lumOff val="40000"/>
                    <a:alpha val="0"/>
                  </a:schemeClr>
                </a:gs>
                <a:gs pos="100000">
                  <a:schemeClr val="accent5">
                    <a:lumMod val="7500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67B03D41-3FE8-0DD5-B743-C1BABC09A635}"/>
              </a:ext>
            </a:extLst>
          </p:cNvPr>
          <p:cNvSpPr>
            <a:spLocks noGrp="1"/>
          </p:cNvSpPr>
          <p:nvPr>
            <p:ph type="title"/>
          </p:nvPr>
        </p:nvSpPr>
        <p:spPr>
          <a:xfrm>
            <a:off x="876691" y="301843"/>
            <a:ext cx="10477109" cy="1003532"/>
          </a:xfrm>
        </p:spPr>
        <p:txBody>
          <a:bodyPr anchor="ctr">
            <a:normAutofit/>
          </a:bodyPr>
          <a:lstStyle/>
          <a:p>
            <a:r>
              <a:rPr lang="en-US" sz="3200" dirty="0">
                <a:solidFill>
                  <a:srgbClr val="FFFFFF"/>
                </a:solidFill>
              </a:rPr>
              <a:t>Key Findings</a:t>
            </a:r>
          </a:p>
        </p:txBody>
      </p:sp>
      <p:graphicFrame>
        <p:nvGraphicFramePr>
          <p:cNvPr id="11" name="Content Placeholder 10">
            <a:extLst>
              <a:ext uri="{FF2B5EF4-FFF2-40B4-BE49-F238E27FC236}">
                <a16:creationId xmlns:a16="http://schemas.microsoft.com/office/drawing/2014/main" id="{ADF9E982-D94C-DCD6-47A7-78ED7A0AE03F}"/>
              </a:ext>
            </a:extLst>
          </p:cNvPr>
          <p:cNvGraphicFramePr>
            <a:graphicFrameLocks/>
          </p:cNvGraphicFramePr>
          <p:nvPr>
            <p:extLst>
              <p:ext uri="{D42A27DB-BD31-4B8C-83A1-F6EECF244321}">
                <p14:modId xmlns:p14="http://schemas.microsoft.com/office/powerpoint/2010/main" val="1207408083"/>
              </p:ext>
            </p:extLst>
          </p:nvPr>
        </p:nvGraphicFramePr>
        <p:xfrm>
          <a:off x="1420425" y="2184851"/>
          <a:ext cx="9351538" cy="37968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3" name="Graphic 12" descr="Watering pot outline">
            <a:extLst>
              <a:ext uri="{FF2B5EF4-FFF2-40B4-BE49-F238E27FC236}">
                <a16:creationId xmlns:a16="http://schemas.microsoft.com/office/drawing/2014/main" id="{A58EEFED-F7E2-4E68-F343-BE767E0B9FEA}"/>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420425" y="2415744"/>
            <a:ext cx="743872" cy="743872"/>
          </a:xfrm>
          <a:prstGeom prst="rect">
            <a:avLst/>
          </a:prstGeom>
        </p:spPr>
      </p:pic>
      <p:pic>
        <p:nvPicPr>
          <p:cNvPr id="15" name="Graphic 14" descr="Juggler outline">
            <a:extLst>
              <a:ext uri="{FF2B5EF4-FFF2-40B4-BE49-F238E27FC236}">
                <a16:creationId xmlns:a16="http://schemas.microsoft.com/office/drawing/2014/main" id="{FA12DB80-329B-E131-E072-26438252A70A}"/>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3416346" y="2506344"/>
            <a:ext cx="562673" cy="562673"/>
          </a:xfrm>
          <a:prstGeom prst="rect">
            <a:avLst/>
          </a:prstGeom>
        </p:spPr>
      </p:pic>
      <p:pic>
        <p:nvPicPr>
          <p:cNvPr id="17" name="Graphic 16" descr="Construction Barricade outline">
            <a:extLst>
              <a:ext uri="{FF2B5EF4-FFF2-40B4-BE49-F238E27FC236}">
                <a16:creationId xmlns:a16="http://schemas.microsoft.com/office/drawing/2014/main" id="{CCE4B97B-A5F2-545D-E16B-C68DE806B19E}"/>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5352320" y="2506344"/>
            <a:ext cx="629432" cy="629432"/>
          </a:xfrm>
          <a:prstGeom prst="rect">
            <a:avLst/>
          </a:prstGeom>
        </p:spPr>
      </p:pic>
      <p:pic>
        <p:nvPicPr>
          <p:cNvPr id="19" name="Graphic 18" descr="Clipboard Mixed outline">
            <a:extLst>
              <a:ext uri="{FF2B5EF4-FFF2-40B4-BE49-F238E27FC236}">
                <a16:creationId xmlns:a16="http://schemas.microsoft.com/office/drawing/2014/main" id="{1C8D459E-FC06-BD7A-C4AF-A57909BE6121}"/>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7261049" y="2506344"/>
            <a:ext cx="629432" cy="629432"/>
          </a:xfrm>
          <a:prstGeom prst="rect">
            <a:avLst/>
          </a:prstGeom>
        </p:spPr>
      </p:pic>
      <p:pic>
        <p:nvPicPr>
          <p:cNvPr id="21" name="Graphic 20" descr="Anger Symbol outline">
            <a:extLst>
              <a:ext uri="{FF2B5EF4-FFF2-40B4-BE49-F238E27FC236}">
                <a16:creationId xmlns:a16="http://schemas.microsoft.com/office/drawing/2014/main" id="{E1FBAAF7-3578-0F08-EBA9-EBC9A1063A3D}"/>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9169775" y="2582639"/>
            <a:ext cx="743872" cy="743872"/>
          </a:xfrm>
          <a:prstGeom prst="rect">
            <a:avLst/>
          </a:prstGeom>
        </p:spPr>
      </p:pic>
    </p:spTree>
    <p:extLst>
      <p:ext uri="{BB962C8B-B14F-4D97-AF65-F5344CB8AC3E}">
        <p14:creationId xmlns:p14="http://schemas.microsoft.com/office/powerpoint/2010/main" val="1957597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FC7D9A-B329-280B-3D24-D274DCD664F0}"/>
              </a:ext>
            </a:extLst>
          </p:cNvPr>
          <p:cNvSpPr>
            <a:spLocks noGrp="1"/>
          </p:cNvSpPr>
          <p:nvPr>
            <p:ph type="title"/>
          </p:nvPr>
        </p:nvSpPr>
        <p:spPr/>
        <p:txBody>
          <a:bodyPr/>
          <a:lstStyle/>
          <a:p>
            <a:r>
              <a:rPr lang="en-US" dirty="0"/>
              <a:t>Participant Payment Approaches Evolving</a:t>
            </a:r>
          </a:p>
        </p:txBody>
      </p:sp>
      <p:graphicFrame>
        <p:nvGraphicFramePr>
          <p:cNvPr id="6" name="Content Placeholder 5">
            <a:extLst>
              <a:ext uri="{FF2B5EF4-FFF2-40B4-BE49-F238E27FC236}">
                <a16:creationId xmlns:a16="http://schemas.microsoft.com/office/drawing/2014/main" id="{3BA188DD-893D-032E-8344-DD0A156282F2}"/>
              </a:ext>
            </a:extLst>
          </p:cNvPr>
          <p:cNvGraphicFramePr>
            <a:graphicFrameLocks noGrp="1"/>
          </p:cNvGraphicFramePr>
          <p:nvPr>
            <p:ph idx="1"/>
            <p:extLst>
              <p:ext uri="{D42A27DB-BD31-4B8C-83A1-F6EECF244321}">
                <p14:modId xmlns:p14="http://schemas.microsoft.com/office/powerpoint/2010/main" val="3804047709"/>
              </p:ext>
            </p:extLst>
          </p:nvPr>
        </p:nvGraphicFramePr>
        <p:xfrm>
          <a:off x="348343" y="1228453"/>
          <a:ext cx="11495313" cy="50785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8396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07361-22FC-0B17-C831-3447A36AB076}"/>
              </a:ext>
            </a:extLst>
          </p:cNvPr>
          <p:cNvSpPr>
            <a:spLocks noGrp="1"/>
          </p:cNvSpPr>
          <p:nvPr>
            <p:ph type="title"/>
          </p:nvPr>
        </p:nvSpPr>
        <p:spPr/>
        <p:txBody>
          <a:bodyPr/>
          <a:lstStyle/>
          <a:p>
            <a:r>
              <a:rPr lang="en-US" sz="2800" dirty="0"/>
              <a:t>Sponsor Feedback on Trial Sites implementing Participant Payments  </a:t>
            </a:r>
          </a:p>
        </p:txBody>
      </p:sp>
      <p:graphicFrame>
        <p:nvGraphicFramePr>
          <p:cNvPr id="5" name="Content Placeholder 4">
            <a:extLst>
              <a:ext uri="{FF2B5EF4-FFF2-40B4-BE49-F238E27FC236}">
                <a16:creationId xmlns:a16="http://schemas.microsoft.com/office/drawing/2014/main" id="{52BA9258-F7C9-FD68-F649-0B3283CFA8A8}"/>
              </a:ext>
            </a:extLst>
          </p:cNvPr>
          <p:cNvGraphicFramePr>
            <a:graphicFrameLocks noGrp="1"/>
          </p:cNvGraphicFramePr>
          <p:nvPr>
            <p:ph idx="1"/>
            <p:extLst>
              <p:ext uri="{D42A27DB-BD31-4B8C-83A1-F6EECF244321}">
                <p14:modId xmlns:p14="http://schemas.microsoft.com/office/powerpoint/2010/main" val="1988207879"/>
              </p:ext>
            </p:extLst>
          </p:nvPr>
        </p:nvGraphicFramePr>
        <p:xfrm>
          <a:off x="348343" y="1228453"/>
          <a:ext cx="11495313" cy="46672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oter Placeholder 3">
            <a:extLst>
              <a:ext uri="{FF2B5EF4-FFF2-40B4-BE49-F238E27FC236}">
                <a16:creationId xmlns:a16="http://schemas.microsoft.com/office/drawing/2014/main" id="{AB29AA3F-3AB8-A21A-5375-5A048CAB5FB2}"/>
              </a:ext>
            </a:extLst>
          </p:cNvPr>
          <p:cNvSpPr>
            <a:spLocks noGrp="1"/>
          </p:cNvSpPr>
          <p:nvPr>
            <p:ph type="ftr" sz="quarter" idx="10"/>
          </p:nvPr>
        </p:nvSpPr>
        <p:spPr>
          <a:xfrm>
            <a:off x="7728856" y="6181344"/>
            <a:ext cx="4114800" cy="365125"/>
          </a:xfrm>
          <a:prstGeom prst="rect">
            <a:avLst/>
          </a:prstGeom>
        </p:spPr>
        <p:txBody>
          <a:bodyPr vert="horz" lIns="91440" tIns="45720" rIns="91440" bIns="45720" rtlCol="0" anchor="ctr"/>
          <a:lstStyle>
            <a:defPPr>
              <a:defRPr lang="en-US"/>
            </a:defPPr>
            <a:lvl1pPr marL="0" algn="r" defTabSz="914400" rtl="0" eaLnBrk="1" fontAlgn="ctr" latinLnBrk="0" hangingPunct="1">
              <a:defRPr lang="en-US" sz="1000" b="0" i="0" kern="1200" smtClean="0">
                <a:solidFill>
                  <a:schemeClr val="tx1">
                    <a:tint val="75000"/>
                  </a:schemeClr>
                </a:solidFill>
                <a:latin typeface="Arial"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 </a:t>
            </a:r>
            <a:fld id="{AC0CF5FD-8980-C845-97C0-867271FD9894}" type="datetimeyyyy">
              <a:rPr smtClean="0"/>
              <a:pPr/>
              <a:t>2024</a:t>
            </a:fld>
            <a:r>
              <a:t> DIA | Page </a:t>
            </a:r>
            <a:fld id="{F3C2AA84-9992-E441-90DB-CF970435AE96}" type="slidenum">
              <a:rPr smtClean="0"/>
              <a:pPr/>
              <a:t>8</a:t>
            </a:fld>
            <a:endParaRPr lang="en-US" dirty="0"/>
          </a:p>
        </p:txBody>
      </p:sp>
    </p:spTree>
    <p:extLst>
      <p:ext uri="{BB962C8B-B14F-4D97-AF65-F5344CB8AC3E}">
        <p14:creationId xmlns:p14="http://schemas.microsoft.com/office/powerpoint/2010/main" val="42262184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6D2720-9103-69F0-DE70-9B5111A371C8}"/>
              </a:ext>
            </a:extLst>
          </p:cNvPr>
          <p:cNvSpPr>
            <a:spLocks noGrp="1"/>
          </p:cNvSpPr>
          <p:nvPr>
            <p:ph type="title"/>
          </p:nvPr>
        </p:nvSpPr>
        <p:spPr/>
        <p:txBody>
          <a:bodyPr/>
          <a:lstStyle/>
          <a:p>
            <a:r>
              <a:rPr lang="en-US" dirty="0"/>
              <a:t>Fair Compensation for Participant Payments</a:t>
            </a:r>
          </a:p>
        </p:txBody>
      </p:sp>
      <p:graphicFrame>
        <p:nvGraphicFramePr>
          <p:cNvPr id="12" name="Content Placeholder 11">
            <a:extLst>
              <a:ext uri="{FF2B5EF4-FFF2-40B4-BE49-F238E27FC236}">
                <a16:creationId xmlns:a16="http://schemas.microsoft.com/office/drawing/2014/main" id="{974DA8C7-A142-858D-1A4C-8EBC07D41A29}"/>
              </a:ext>
            </a:extLst>
          </p:cNvPr>
          <p:cNvGraphicFramePr>
            <a:graphicFrameLocks noGrp="1"/>
          </p:cNvGraphicFramePr>
          <p:nvPr>
            <p:ph idx="1"/>
            <p:extLst>
              <p:ext uri="{D42A27DB-BD31-4B8C-83A1-F6EECF244321}">
                <p14:modId xmlns:p14="http://schemas.microsoft.com/office/powerpoint/2010/main" val="3268586789"/>
              </p:ext>
            </p:extLst>
          </p:nvPr>
        </p:nvGraphicFramePr>
        <p:xfrm>
          <a:off x="348343" y="1228453"/>
          <a:ext cx="11495313" cy="46672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oter Placeholder 3">
            <a:extLst>
              <a:ext uri="{FF2B5EF4-FFF2-40B4-BE49-F238E27FC236}">
                <a16:creationId xmlns:a16="http://schemas.microsoft.com/office/drawing/2014/main" id="{51FA144E-53B1-A394-97B5-82159F8983E8}"/>
              </a:ext>
            </a:extLst>
          </p:cNvPr>
          <p:cNvSpPr>
            <a:spLocks noGrp="1"/>
          </p:cNvSpPr>
          <p:nvPr>
            <p:ph type="ftr" sz="quarter" idx="10"/>
          </p:nvPr>
        </p:nvSpPr>
        <p:spPr>
          <a:xfrm>
            <a:off x="7728856" y="6181344"/>
            <a:ext cx="4114800" cy="365125"/>
          </a:xfrm>
          <a:prstGeom prst="rect">
            <a:avLst/>
          </a:prstGeom>
        </p:spPr>
        <p:txBody>
          <a:bodyPr vert="horz" lIns="91440" tIns="45720" rIns="91440" bIns="45720" rtlCol="0" anchor="ctr"/>
          <a:lstStyle>
            <a:defPPr>
              <a:defRPr lang="en-US"/>
            </a:defPPr>
            <a:lvl1pPr marL="0" algn="r" defTabSz="914400" rtl="0" eaLnBrk="1" fontAlgn="ctr" latinLnBrk="0" hangingPunct="1">
              <a:defRPr lang="en-US" sz="1000" b="0" i="0" kern="1200" smtClean="0">
                <a:solidFill>
                  <a:schemeClr val="tx1">
                    <a:tint val="75000"/>
                  </a:schemeClr>
                </a:solidFill>
                <a:latin typeface="Arial"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 </a:t>
            </a:r>
            <a:fld id="{AC0CF5FD-8980-C845-97C0-867271FD9894}" type="datetimeyyyy">
              <a:rPr smtClean="0"/>
              <a:pPr/>
              <a:t>2024</a:t>
            </a:fld>
            <a:r>
              <a:t> DIA | Page </a:t>
            </a:r>
            <a:fld id="{F3C2AA84-9992-E441-90DB-CF970435AE96}" type="slidenum">
              <a:rPr smtClean="0"/>
              <a:pPr/>
              <a:t>9</a:t>
            </a:fld>
            <a:endParaRPr lang="en-US" dirty="0"/>
          </a:p>
        </p:txBody>
      </p:sp>
    </p:spTree>
    <p:extLst>
      <p:ext uri="{BB962C8B-B14F-4D97-AF65-F5344CB8AC3E}">
        <p14:creationId xmlns:p14="http://schemas.microsoft.com/office/powerpoint/2010/main" val="4227089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2" grpId="0">
        <p:bldAsOne/>
      </p:bldGraphic>
    </p:bldLst>
  </p:timing>
</p:sld>
</file>

<file path=ppt/theme/theme1.xml><?xml version="1.0" encoding="utf-8"?>
<a:theme xmlns:a="http://schemas.openxmlformats.org/drawingml/2006/main" name="DIA Light">
  <a:themeElements>
    <a:clrScheme name="DIA">
      <a:dk1>
        <a:srgbClr val="4B4F55"/>
      </a:dk1>
      <a:lt1>
        <a:srgbClr val="FFFFFF"/>
      </a:lt1>
      <a:dk2>
        <a:srgbClr val="4B4F55"/>
      </a:dk2>
      <a:lt2>
        <a:srgbClr val="FFFFFF"/>
      </a:lt2>
      <a:accent1>
        <a:srgbClr val="799C4B"/>
      </a:accent1>
      <a:accent2>
        <a:srgbClr val="008CA1"/>
      </a:accent2>
      <a:accent3>
        <a:srgbClr val="A62C60"/>
      </a:accent3>
      <a:accent4>
        <a:srgbClr val="CB7E25"/>
      </a:accent4>
      <a:accent5>
        <a:srgbClr val="007665"/>
      </a:accent5>
      <a:accent6>
        <a:srgbClr val="691D32"/>
      </a:accent6>
      <a:hlink>
        <a:srgbClr val="779B4A"/>
      </a:hlink>
      <a:folHlink>
        <a:srgbClr val="779B4A"/>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spcAft>
            <a:spcPts val="1800"/>
          </a:spcAft>
          <a:defRPr b="0" i="0" u="none" strike="noStrike" dirty="0" smtClean="0">
            <a:solidFill>
              <a:schemeClr val="tx2"/>
            </a:solidFill>
            <a:effectLst/>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D787D93763F1F4CB718481E66E1EE87" ma:contentTypeVersion="13" ma:contentTypeDescription="Create a new document." ma:contentTypeScope="" ma:versionID="c7958492a49aa0748509ea976e90f07f">
  <xsd:schema xmlns:xsd="http://www.w3.org/2001/XMLSchema" xmlns:xs="http://www.w3.org/2001/XMLSchema" xmlns:p="http://schemas.microsoft.com/office/2006/metadata/properties" xmlns:ns2="3f2ded9c-44cb-4d94-b0cf-7b211bed00ab" xmlns:ns3="3fb826db-6bf1-495f-b089-8e22460fe077" targetNamespace="http://schemas.microsoft.com/office/2006/metadata/properties" ma:root="true" ma:fieldsID="d0d2a8d018421caa191d2f6978652a68" ns2:_="" ns3:_="">
    <xsd:import namespace="3f2ded9c-44cb-4d94-b0cf-7b211bed00ab"/>
    <xsd:import namespace="3fb826db-6bf1-495f-b089-8e22460fe077"/>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f2ded9c-44cb-4d94-b0cf-7b211bed00a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262af131-36ff-4932-9b1b-7e92cc0fe86a" ma:termSetId="09814cd3-568e-fe90-9814-8d621ff8fb84" ma:anchorId="fba54fb3-c3e1-fe81-a776-ca4b69148c4d" ma:open="true" ma:isKeyword="false">
      <xsd:complexType>
        <xsd:sequence>
          <xsd:element ref="pc:Terms" minOccurs="0" maxOccurs="1"/>
        </xsd:sequence>
      </xsd:complex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fb826db-6bf1-495f-b089-8e22460fe077"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15" nillable="true" ma:displayName="Taxonomy Catch All Column" ma:hidden="true" ma:list="{757159b7-6abf-4482-8a37-b2c77df656f4}" ma:internalName="TaxCatchAll" ma:showField="CatchAllData" ma:web="3fb826db-6bf1-495f-b089-8e22460fe07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3fb826db-6bf1-495f-b089-8e22460fe077" xsi:nil="true"/>
    <lcf76f155ced4ddcb4097134ff3c332f xmlns="3f2ded9c-44cb-4d94-b0cf-7b211bed00ab">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B625BCD5-CC79-4F07-82EA-F736A5AB13DD}">
  <ds:schemaRefs>
    <ds:schemaRef ds:uri="http://schemas.microsoft.com/sharepoint/v3/contenttype/forms"/>
  </ds:schemaRefs>
</ds:datastoreItem>
</file>

<file path=customXml/itemProps2.xml><?xml version="1.0" encoding="utf-8"?>
<ds:datastoreItem xmlns:ds="http://schemas.openxmlformats.org/officeDocument/2006/customXml" ds:itemID="{CD9A3438-A299-42E0-866D-867C2FCD206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f2ded9c-44cb-4d94-b0cf-7b211bed00ab"/>
    <ds:schemaRef ds:uri="3fb826db-6bf1-495f-b089-8e22460fe07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005A836-0667-4735-ADCC-91108015903B}">
  <ds:schemaRefs>
    <ds:schemaRef ds:uri="http://schemas.microsoft.com/office/2006/metadata/properties"/>
    <ds:schemaRef ds:uri="http://schemas.microsoft.com/office/infopath/2007/PartnerControls"/>
    <ds:schemaRef ds:uri="3fb826db-6bf1-495f-b089-8e22460fe077"/>
    <ds:schemaRef ds:uri="3f2ded9c-44cb-4d94-b0cf-7b211bed00ab"/>
  </ds:schemaRefs>
</ds:datastoreItem>
</file>

<file path=docProps/app.xml><?xml version="1.0" encoding="utf-8"?>
<Properties xmlns="http://schemas.openxmlformats.org/officeDocument/2006/extended-properties" xmlns:vt="http://schemas.openxmlformats.org/officeDocument/2006/docPropsVTypes">
  <TotalTime>5680</TotalTime>
  <Words>4094</Words>
  <Application>Microsoft Office PowerPoint</Application>
  <PresentationFormat>Widescreen</PresentationFormat>
  <Paragraphs>293</Paragraphs>
  <Slides>18</Slides>
  <Notes>15</Notes>
  <HiddenSlides>2</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DIA Light</vt:lpstr>
      <vt:lpstr>PowerPoint Presentation</vt:lpstr>
      <vt:lpstr>Consortium Members &amp; Landscape Analysis Sponsors</vt:lpstr>
      <vt:lpstr>Agenda</vt:lpstr>
      <vt:lpstr>Interviewee Survey Pool 15 Interviews Conducted over 3 Month Period</vt:lpstr>
      <vt:lpstr>“As an industry, we are underperforming in efforts when it comes to participant payments” </vt:lpstr>
      <vt:lpstr>Key Findings</vt:lpstr>
      <vt:lpstr>Participant Payment Approaches Evolving</vt:lpstr>
      <vt:lpstr>Sponsor Feedback on Trial Sites implementing Participant Payments  </vt:lpstr>
      <vt:lpstr>Fair Compensation for Participant Payments</vt:lpstr>
      <vt:lpstr>Do you think enrollment is impacted by the types, amounts of payments offered? How is retention impacted?</vt:lpstr>
      <vt:lpstr>SOC Co-Pays &amp; Meds: Patchwork Responses/Approaches   </vt:lpstr>
      <vt:lpstr>Current Landscape SWOT</vt:lpstr>
      <vt:lpstr>Anecdotal site input (limited and not fully vetted)</vt:lpstr>
      <vt:lpstr>Synergies with New WCG Research Article In Journal for Clinical Studies</vt:lpstr>
      <vt:lpstr>Discussion</vt:lpstr>
      <vt:lpstr>Suggested Next Steps</vt:lpstr>
      <vt:lpstr>Active Industry Activities Reflect Momentum</vt:lpstr>
      <vt:lpstr>National Action Plan Outlines Collective Goals and Call to Action to achieve DE&amp;I in Clinical Research</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Carie Pierce</dc:creator>
  <cp:lastModifiedBy>Donna Libretti Cooke</cp:lastModifiedBy>
  <cp:revision>11</cp:revision>
  <dcterms:created xsi:type="dcterms:W3CDTF">2024-08-08T21:50:20Z</dcterms:created>
  <dcterms:modified xsi:type="dcterms:W3CDTF">2024-11-18T14:16:02Z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0x010100CD787D93763F1F4CB718481E66E1EE87</vt:lpwstr>
  </property>
</Properties>
</file>